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7" r:id="rId3"/>
    <p:sldId id="264" r:id="rId4"/>
    <p:sldId id="325" r:id="rId5"/>
    <p:sldId id="265" r:id="rId6"/>
    <p:sldId id="266" r:id="rId7"/>
    <p:sldId id="267" r:id="rId8"/>
    <p:sldId id="326" r:id="rId9"/>
    <p:sldId id="268" r:id="rId10"/>
    <p:sldId id="269" r:id="rId11"/>
    <p:sldId id="270" r:id="rId12"/>
    <p:sldId id="271" r:id="rId13"/>
    <p:sldId id="259" r:id="rId14"/>
    <p:sldId id="272" r:id="rId15"/>
    <p:sldId id="327" r:id="rId16"/>
    <p:sldId id="273" r:id="rId17"/>
    <p:sldId id="317" r:id="rId18"/>
    <p:sldId id="319" r:id="rId19"/>
    <p:sldId id="322" r:id="rId20"/>
    <p:sldId id="321" r:id="rId21"/>
    <p:sldId id="328" r:id="rId22"/>
    <p:sldId id="279" r:id="rId23"/>
    <p:sldId id="280" r:id="rId24"/>
    <p:sldId id="320" r:id="rId25"/>
    <p:sldId id="281" r:id="rId26"/>
    <p:sldId id="282" r:id="rId27"/>
    <p:sldId id="283" r:id="rId28"/>
    <p:sldId id="284" r:id="rId29"/>
    <p:sldId id="286" r:id="rId30"/>
    <p:sldId id="285" r:id="rId31"/>
    <p:sldId id="287" r:id="rId32"/>
    <p:sldId id="288" r:id="rId33"/>
    <p:sldId id="290" r:id="rId34"/>
    <p:sldId id="291" r:id="rId35"/>
    <p:sldId id="292" r:id="rId36"/>
    <p:sldId id="293" r:id="rId37"/>
    <p:sldId id="294" r:id="rId38"/>
    <p:sldId id="295" r:id="rId39"/>
    <p:sldId id="333" r:id="rId40"/>
    <p:sldId id="296" r:id="rId41"/>
    <p:sldId id="305" r:id="rId42"/>
    <p:sldId id="334" r:id="rId43"/>
    <p:sldId id="297" r:id="rId44"/>
    <p:sldId id="298" r:id="rId45"/>
    <p:sldId id="336" r:id="rId46"/>
    <p:sldId id="300" r:id="rId47"/>
    <p:sldId id="301" r:id="rId48"/>
    <p:sldId id="302" r:id="rId49"/>
    <p:sldId id="303" r:id="rId50"/>
    <p:sldId id="335" r:id="rId51"/>
    <p:sldId id="304" r:id="rId52"/>
    <p:sldId id="329" r:id="rId53"/>
    <p:sldId id="306" r:id="rId54"/>
    <p:sldId id="307" r:id="rId55"/>
    <p:sldId id="312" r:id="rId56"/>
    <p:sldId id="331" r:id="rId57"/>
    <p:sldId id="332" r:id="rId58"/>
    <p:sldId id="316" r:id="rId59"/>
    <p:sldId id="318" r:id="rId60"/>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662" autoAdjust="0"/>
  </p:normalViewPr>
  <p:slideViewPr>
    <p:cSldViewPr>
      <p:cViewPr varScale="1">
        <p:scale>
          <a:sx n="68" d="100"/>
          <a:sy n="68" d="100"/>
        </p:scale>
        <p:origin x="-28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42BC012C-6C2F-4432-A6B4-82A66FB95845}" type="datetimeFigureOut">
              <a:rPr lang="en-NZ" smtClean="0"/>
              <a:pPr/>
              <a:t>7/03/2016</a:t>
            </a:fld>
            <a:endParaRPr lang="en-NZ"/>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EF7B7A29-9116-42EB-AF1F-2A1B3AF8E7B0}" type="slidenum">
              <a:rPr lang="en-NZ" smtClean="0"/>
              <a:pPr/>
              <a:t>‹#›</a:t>
            </a:fld>
            <a:endParaRPr lang="en-NZ"/>
          </a:p>
        </p:txBody>
      </p:sp>
    </p:spTree>
    <p:extLst>
      <p:ext uri="{BB962C8B-B14F-4D97-AF65-F5344CB8AC3E}">
        <p14:creationId xmlns:p14="http://schemas.microsoft.com/office/powerpoint/2010/main" val="4259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1</a:t>
            </a:fld>
            <a:endParaRPr lang="en-NZ"/>
          </a:p>
        </p:txBody>
      </p:sp>
    </p:spTree>
    <p:extLst>
      <p:ext uri="{BB962C8B-B14F-4D97-AF65-F5344CB8AC3E}">
        <p14:creationId xmlns:p14="http://schemas.microsoft.com/office/powerpoint/2010/main" val="878779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11</a:t>
            </a:fld>
            <a:endParaRPr lang="en-NZ"/>
          </a:p>
        </p:txBody>
      </p:sp>
    </p:spTree>
    <p:extLst>
      <p:ext uri="{BB962C8B-B14F-4D97-AF65-F5344CB8AC3E}">
        <p14:creationId xmlns:p14="http://schemas.microsoft.com/office/powerpoint/2010/main" val="173838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12</a:t>
            </a:fld>
            <a:endParaRPr lang="en-NZ"/>
          </a:p>
        </p:txBody>
      </p:sp>
    </p:spTree>
    <p:extLst>
      <p:ext uri="{BB962C8B-B14F-4D97-AF65-F5344CB8AC3E}">
        <p14:creationId xmlns:p14="http://schemas.microsoft.com/office/powerpoint/2010/main" val="173838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13</a:t>
            </a:fld>
            <a:endParaRPr lang="en-NZ"/>
          </a:p>
        </p:txBody>
      </p:sp>
    </p:spTree>
    <p:extLst>
      <p:ext uri="{BB962C8B-B14F-4D97-AF65-F5344CB8AC3E}">
        <p14:creationId xmlns:p14="http://schemas.microsoft.com/office/powerpoint/2010/main" val="247436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F7B7A29-9116-42EB-AF1F-2A1B3AF8E7B0}" type="slidenum">
              <a:rPr lang="en-NZ" smtClean="0"/>
              <a:pPr/>
              <a:t>14</a:t>
            </a:fld>
            <a:endParaRPr lang="en-NZ"/>
          </a:p>
        </p:txBody>
      </p:sp>
    </p:spTree>
    <p:extLst>
      <p:ext uri="{BB962C8B-B14F-4D97-AF65-F5344CB8AC3E}">
        <p14:creationId xmlns:p14="http://schemas.microsoft.com/office/powerpoint/2010/main" val="273589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16</a:t>
            </a:fld>
            <a:endParaRPr lang="en-NZ"/>
          </a:p>
        </p:txBody>
      </p:sp>
    </p:spTree>
    <p:extLst>
      <p:ext uri="{BB962C8B-B14F-4D97-AF65-F5344CB8AC3E}">
        <p14:creationId xmlns:p14="http://schemas.microsoft.com/office/powerpoint/2010/main" val="187355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19</a:t>
            </a:fld>
            <a:endParaRPr lang="en-NZ"/>
          </a:p>
        </p:txBody>
      </p:sp>
    </p:spTree>
    <p:extLst>
      <p:ext uri="{BB962C8B-B14F-4D97-AF65-F5344CB8AC3E}">
        <p14:creationId xmlns:p14="http://schemas.microsoft.com/office/powerpoint/2010/main" val="2460028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20</a:t>
            </a:fld>
            <a:endParaRPr lang="en-NZ"/>
          </a:p>
        </p:txBody>
      </p:sp>
    </p:spTree>
    <p:extLst>
      <p:ext uri="{BB962C8B-B14F-4D97-AF65-F5344CB8AC3E}">
        <p14:creationId xmlns:p14="http://schemas.microsoft.com/office/powerpoint/2010/main" val="2460028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22</a:t>
            </a:fld>
            <a:endParaRPr lang="en-NZ"/>
          </a:p>
        </p:txBody>
      </p:sp>
    </p:spTree>
    <p:extLst>
      <p:ext uri="{BB962C8B-B14F-4D97-AF65-F5344CB8AC3E}">
        <p14:creationId xmlns:p14="http://schemas.microsoft.com/office/powerpoint/2010/main" val="4277949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23</a:t>
            </a:fld>
            <a:endParaRPr lang="en-NZ"/>
          </a:p>
        </p:txBody>
      </p:sp>
    </p:spTree>
    <p:extLst>
      <p:ext uri="{BB962C8B-B14F-4D97-AF65-F5344CB8AC3E}">
        <p14:creationId xmlns:p14="http://schemas.microsoft.com/office/powerpoint/2010/main" val="427794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25</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a:t>
            </a:fld>
            <a:endParaRPr lang="en-NZ"/>
          </a:p>
        </p:txBody>
      </p:sp>
    </p:spTree>
    <p:extLst>
      <p:ext uri="{BB962C8B-B14F-4D97-AF65-F5344CB8AC3E}">
        <p14:creationId xmlns:p14="http://schemas.microsoft.com/office/powerpoint/2010/main" val="2954765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26</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27</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28</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29</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30</a:t>
            </a:fld>
            <a:endParaRPr lang="en-NZ"/>
          </a:p>
        </p:txBody>
      </p:sp>
    </p:spTree>
    <p:extLst>
      <p:ext uri="{BB962C8B-B14F-4D97-AF65-F5344CB8AC3E}">
        <p14:creationId xmlns:p14="http://schemas.microsoft.com/office/powerpoint/2010/main" val="52880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31</a:t>
            </a:fld>
            <a:endParaRPr lang="en-NZ"/>
          </a:p>
        </p:txBody>
      </p:sp>
    </p:spTree>
    <p:extLst>
      <p:ext uri="{BB962C8B-B14F-4D97-AF65-F5344CB8AC3E}">
        <p14:creationId xmlns:p14="http://schemas.microsoft.com/office/powerpoint/2010/main" val="528808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32</a:t>
            </a:fld>
            <a:endParaRPr lang="en-NZ"/>
          </a:p>
        </p:txBody>
      </p:sp>
    </p:spTree>
    <p:extLst>
      <p:ext uri="{BB962C8B-B14F-4D97-AF65-F5344CB8AC3E}">
        <p14:creationId xmlns:p14="http://schemas.microsoft.com/office/powerpoint/2010/main" val="1658330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33</a:t>
            </a:fld>
            <a:endParaRPr lang="en-NZ"/>
          </a:p>
        </p:txBody>
      </p:sp>
    </p:spTree>
    <p:extLst>
      <p:ext uri="{BB962C8B-B14F-4D97-AF65-F5344CB8AC3E}">
        <p14:creationId xmlns:p14="http://schemas.microsoft.com/office/powerpoint/2010/main" val="4036793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34</a:t>
            </a:fld>
            <a:endParaRPr lang="en-NZ"/>
          </a:p>
        </p:txBody>
      </p:sp>
    </p:spTree>
    <p:extLst>
      <p:ext uri="{BB962C8B-B14F-4D97-AF65-F5344CB8AC3E}">
        <p14:creationId xmlns:p14="http://schemas.microsoft.com/office/powerpoint/2010/main" val="1358374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35</a:t>
            </a:fld>
            <a:endParaRPr lang="en-NZ"/>
          </a:p>
        </p:txBody>
      </p:sp>
    </p:spTree>
    <p:extLst>
      <p:ext uri="{BB962C8B-B14F-4D97-AF65-F5344CB8AC3E}">
        <p14:creationId xmlns:p14="http://schemas.microsoft.com/office/powerpoint/2010/main" val="125924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a:t>
            </a:fld>
            <a:endParaRPr lang="en-NZ"/>
          </a:p>
        </p:txBody>
      </p:sp>
    </p:spTree>
    <p:extLst>
      <p:ext uri="{BB962C8B-B14F-4D97-AF65-F5344CB8AC3E}">
        <p14:creationId xmlns:p14="http://schemas.microsoft.com/office/powerpoint/2010/main" val="2288497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36</a:t>
            </a:fld>
            <a:endParaRPr lang="en-NZ"/>
          </a:p>
        </p:txBody>
      </p:sp>
    </p:spTree>
    <p:extLst>
      <p:ext uri="{BB962C8B-B14F-4D97-AF65-F5344CB8AC3E}">
        <p14:creationId xmlns:p14="http://schemas.microsoft.com/office/powerpoint/2010/main" val="1259246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So</a:t>
            </a:r>
            <a:r>
              <a:rPr lang="en-NZ" baseline="0" dirty="0" smtClean="0"/>
              <a:t> let’s resize those pixel widths and get rid of the floats and clear the margins that are controlling the content placement.</a:t>
            </a:r>
          </a:p>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37</a:t>
            </a:fld>
            <a:endParaRPr lang="en-NZ"/>
          </a:p>
        </p:txBody>
      </p:sp>
    </p:spTree>
    <p:extLst>
      <p:ext uri="{BB962C8B-B14F-4D97-AF65-F5344CB8AC3E}">
        <p14:creationId xmlns:p14="http://schemas.microsoft.com/office/powerpoint/2010/main" val="1358374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38</a:t>
            </a:fld>
            <a:endParaRPr lang="en-NZ"/>
          </a:p>
        </p:txBody>
      </p:sp>
    </p:spTree>
    <p:extLst>
      <p:ext uri="{BB962C8B-B14F-4D97-AF65-F5344CB8AC3E}">
        <p14:creationId xmlns:p14="http://schemas.microsoft.com/office/powerpoint/2010/main" val="3797390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40</a:t>
            </a:fld>
            <a:endParaRPr lang="en-NZ"/>
          </a:p>
        </p:txBody>
      </p:sp>
    </p:spTree>
    <p:extLst>
      <p:ext uri="{BB962C8B-B14F-4D97-AF65-F5344CB8AC3E}">
        <p14:creationId xmlns:p14="http://schemas.microsoft.com/office/powerpoint/2010/main" val="3705223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41</a:t>
            </a:fld>
            <a:endParaRPr lang="en-NZ"/>
          </a:p>
        </p:txBody>
      </p:sp>
    </p:spTree>
    <p:extLst>
      <p:ext uri="{BB962C8B-B14F-4D97-AF65-F5344CB8AC3E}">
        <p14:creationId xmlns:p14="http://schemas.microsoft.com/office/powerpoint/2010/main" val="689155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43</a:t>
            </a:fld>
            <a:endParaRPr lang="en-NZ"/>
          </a:p>
        </p:txBody>
      </p:sp>
    </p:spTree>
    <p:extLst>
      <p:ext uri="{BB962C8B-B14F-4D97-AF65-F5344CB8AC3E}">
        <p14:creationId xmlns:p14="http://schemas.microsoft.com/office/powerpoint/2010/main" val="127426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44</a:t>
            </a:fld>
            <a:endParaRPr lang="en-NZ"/>
          </a:p>
        </p:txBody>
      </p:sp>
    </p:spTree>
    <p:extLst>
      <p:ext uri="{BB962C8B-B14F-4D97-AF65-F5344CB8AC3E}">
        <p14:creationId xmlns:p14="http://schemas.microsoft.com/office/powerpoint/2010/main" val="127426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smtClean="0"/>
          </a:p>
          <a:p>
            <a:endParaRPr lang="en-NZ" dirty="0" smtClean="0"/>
          </a:p>
          <a:p>
            <a:endParaRPr lang="en-NZ" dirty="0" smtClean="0"/>
          </a:p>
        </p:txBody>
      </p:sp>
      <p:sp>
        <p:nvSpPr>
          <p:cNvPr id="4" name="Slide Number Placeholder 3"/>
          <p:cNvSpPr>
            <a:spLocks noGrp="1"/>
          </p:cNvSpPr>
          <p:nvPr>
            <p:ph type="sldNum" sz="quarter" idx="10"/>
          </p:nvPr>
        </p:nvSpPr>
        <p:spPr/>
        <p:txBody>
          <a:bodyPr/>
          <a:lstStyle/>
          <a:p>
            <a:fld id="{EF7B7A29-9116-42EB-AF1F-2A1B3AF8E7B0}" type="slidenum">
              <a:rPr lang="en-NZ" smtClean="0"/>
              <a:pPr/>
              <a:t>46</a:t>
            </a:fld>
            <a:endParaRPr lang="en-NZ"/>
          </a:p>
        </p:txBody>
      </p:sp>
    </p:spTree>
    <p:extLst>
      <p:ext uri="{BB962C8B-B14F-4D97-AF65-F5344CB8AC3E}">
        <p14:creationId xmlns:p14="http://schemas.microsoft.com/office/powerpoint/2010/main" val="2728949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smtClean="0"/>
          </a:p>
        </p:txBody>
      </p:sp>
      <p:sp>
        <p:nvSpPr>
          <p:cNvPr id="4" name="Slide Number Placeholder 3"/>
          <p:cNvSpPr>
            <a:spLocks noGrp="1"/>
          </p:cNvSpPr>
          <p:nvPr>
            <p:ph type="sldNum" sz="quarter" idx="10"/>
          </p:nvPr>
        </p:nvSpPr>
        <p:spPr/>
        <p:txBody>
          <a:bodyPr/>
          <a:lstStyle/>
          <a:p>
            <a:fld id="{EF7B7A29-9116-42EB-AF1F-2A1B3AF8E7B0}" type="slidenum">
              <a:rPr lang="en-NZ" smtClean="0"/>
              <a:pPr/>
              <a:t>47</a:t>
            </a:fld>
            <a:endParaRPr lang="en-NZ"/>
          </a:p>
        </p:txBody>
      </p:sp>
    </p:spTree>
    <p:extLst>
      <p:ext uri="{BB962C8B-B14F-4D97-AF65-F5344CB8AC3E}">
        <p14:creationId xmlns:p14="http://schemas.microsoft.com/office/powerpoint/2010/main" val="2728949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48</a:t>
            </a:fld>
            <a:endParaRPr lang="en-NZ"/>
          </a:p>
        </p:txBody>
      </p:sp>
    </p:spTree>
    <p:extLst>
      <p:ext uri="{BB962C8B-B14F-4D97-AF65-F5344CB8AC3E}">
        <p14:creationId xmlns:p14="http://schemas.microsoft.com/office/powerpoint/2010/main" val="326490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a:t>
            </a:fld>
            <a:endParaRPr lang="en-NZ"/>
          </a:p>
        </p:txBody>
      </p:sp>
    </p:spTree>
    <p:extLst>
      <p:ext uri="{BB962C8B-B14F-4D97-AF65-F5344CB8AC3E}">
        <p14:creationId xmlns:p14="http://schemas.microsoft.com/office/powerpoint/2010/main" val="372207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smtClean="0"/>
          </a:p>
          <a:p>
            <a:endParaRPr lang="en-NZ" dirty="0" smtClean="0"/>
          </a:p>
        </p:txBody>
      </p:sp>
      <p:sp>
        <p:nvSpPr>
          <p:cNvPr id="4" name="Slide Number Placeholder 3"/>
          <p:cNvSpPr>
            <a:spLocks noGrp="1"/>
          </p:cNvSpPr>
          <p:nvPr>
            <p:ph type="sldNum" sz="quarter" idx="10"/>
          </p:nvPr>
        </p:nvSpPr>
        <p:spPr/>
        <p:txBody>
          <a:bodyPr/>
          <a:lstStyle/>
          <a:p>
            <a:fld id="{EF7B7A29-9116-42EB-AF1F-2A1B3AF8E7B0}" type="slidenum">
              <a:rPr lang="en-NZ" smtClean="0"/>
              <a:pPr/>
              <a:t>49</a:t>
            </a:fld>
            <a:endParaRPr lang="en-NZ"/>
          </a:p>
        </p:txBody>
      </p:sp>
    </p:spTree>
    <p:extLst>
      <p:ext uri="{BB962C8B-B14F-4D97-AF65-F5344CB8AC3E}">
        <p14:creationId xmlns:p14="http://schemas.microsoft.com/office/powerpoint/2010/main" val="2728949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51</a:t>
            </a:fld>
            <a:endParaRPr lang="en-NZ"/>
          </a:p>
        </p:txBody>
      </p:sp>
    </p:spTree>
    <p:extLst>
      <p:ext uri="{BB962C8B-B14F-4D97-AF65-F5344CB8AC3E}">
        <p14:creationId xmlns:p14="http://schemas.microsoft.com/office/powerpoint/2010/main" val="4228948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53</a:t>
            </a:fld>
            <a:endParaRPr lang="en-NZ"/>
          </a:p>
        </p:txBody>
      </p:sp>
    </p:spTree>
    <p:extLst>
      <p:ext uri="{BB962C8B-B14F-4D97-AF65-F5344CB8AC3E}">
        <p14:creationId xmlns:p14="http://schemas.microsoft.com/office/powerpoint/2010/main" val="3073069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54</a:t>
            </a:fld>
            <a:endParaRPr lang="en-NZ"/>
          </a:p>
        </p:txBody>
      </p:sp>
    </p:spTree>
    <p:extLst>
      <p:ext uri="{BB962C8B-B14F-4D97-AF65-F5344CB8AC3E}">
        <p14:creationId xmlns:p14="http://schemas.microsoft.com/office/powerpoint/2010/main" val="3073069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55</a:t>
            </a:fld>
            <a:endParaRPr lang="en-NZ"/>
          </a:p>
        </p:txBody>
      </p:sp>
    </p:spTree>
    <p:extLst>
      <p:ext uri="{BB962C8B-B14F-4D97-AF65-F5344CB8AC3E}">
        <p14:creationId xmlns:p14="http://schemas.microsoft.com/office/powerpoint/2010/main" val="3798987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58</a:t>
            </a:fld>
            <a:endParaRPr lang="en-NZ"/>
          </a:p>
        </p:txBody>
      </p:sp>
    </p:spTree>
    <p:extLst>
      <p:ext uri="{BB962C8B-B14F-4D97-AF65-F5344CB8AC3E}">
        <p14:creationId xmlns:p14="http://schemas.microsoft.com/office/powerpoint/2010/main" val="394863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6</a:t>
            </a:fld>
            <a:endParaRPr lang="en-NZ"/>
          </a:p>
        </p:txBody>
      </p:sp>
    </p:spTree>
    <p:extLst>
      <p:ext uri="{BB962C8B-B14F-4D97-AF65-F5344CB8AC3E}">
        <p14:creationId xmlns:p14="http://schemas.microsoft.com/office/powerpoint/2010/main" val="196501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7</a:t>
            </a:fld>
            <a:endParaRPr lang="en-NZ"/>
          </a:p>
        </p:txBody>
      </p:sp>
    </p:spTree>
    <p:extLst>
      <p:ext uri="{BB962C8B-B14F-4D97-AF65-F5344CB8AC3E}">
        <p14:creationId xmlns:p14="http://schemas.microsoft.com/office/powerpoint/2010/main" val="297996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8</a:t>
            </a:fld>
            <a:endParaRPr lang="en-NZ"/>
          </a:p>
        </p:txBody>
      </p:sp>
    </p:spTree>
    <p:extLst>
      <p:ext uri="{BB962C8B-B14F-4D97-AF65-F5344CB8AC3E}">
        <p14:creationId xmlns:p14="http://schemas.microsoft.com/office/powerpoint/2010/main" val="3614260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9</a:t>
            </a:fld>
            <a:endParaRPr lang="en-NZ"/>
          </a:p>
        </p:txBody>
      </p:sp>
    </p:spTree>
    <p:extLst>
      <p:ext uri="{BB962C8B-B14F-4D97-AF65-F5344CB8AC3E}">
        <p14:creationId xmlns:p14="http://schemas.microsoft.com/office/powerpoint/2010/main" val="368289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smtClean="0"/>
          </a:p>
        </p:txBody>
      </p:sp>
      <p:sp>
        <p:nvSpPr>
          <p:cNvPr id="4" name="Slide Number Placeholder 3"/>
          <p:cNvSpPr>
            <a:spLocks noGrp="1"/>
          </p:cNvSpPr>
          <p:nvPr>
            <p:ph type="sldNum" sz="quarter" idx="10"/>
          </p:nvPr>
        </p:nvSpPr>
        <p:spPr/>
        <p:txBody>
          <a:bodyPr/>
          <a:lstStyle/>
          <a:p>
            <a:fld id="{EF7B7A29-9116-42EB-AF1F-2A1B3AF8E7B0}" type="slidenum">
              <a:rPr lang="en-NZ" smtClean="0"/>
              <a:pPr/>
              <a:t>10</a:t>
            </a:fld>
            <a:endParaRPr lang="en-NZ"/>
          </a:p>
        </p:txBody>
      </p:sp>
    </p:spTree>
    <p:extLst>
      <p:ext uri="{BB962C8B-B14F-4D97-AF65-F5344CB8AC3E}">
        <p14:creationId xmlns:p14="http://schemas.microsoft.com/office/powerpoint/2010/main" val="1738383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D8BD707-D9CF-40AE-B4C6-C98DA3205C09}" type="datetimeFigureOut">
              <a:rPr lang="en-US" smtClean="0"/>
              <a:pPr/>
              <a:t>3/7/2016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hyperlink" Target="http://wurfl.sourceforge.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anderssonwis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liveweave.com/urzBsf"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hyperlink" Target="http://liveweave.com/ETEPR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liveweave.com/VoRzZ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quirktools.com/screenfly/"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8" Type="http://schemas.openxmlformats.org/officeDocument/2006/relationships/hyperlink" Target="http://spigotdesign.com/" TargetMode="External"/><Relationship Id="rId3" Type="http://schemas.openxmlformats.org/officeDocument/2006/relationships/hyperlink" Target="http://stephencaver.com/" TargetMode="External"/><Relationship Id="rId7" Type="http://schemas.openxmlformats.org/officeDocument/2006/relationships/hyperlink" Target="http://forefathersgroup.com/" TargetMode="External"/><Relationship Id="rId12" Type="http://schemas.openxmlformats.org/officeDocument/2006/relationships/hyperlink" Target="http://www.stpaulsschool.org.uk/" TargetMode="External"/><Relationship Id="rId2" Type="http://schemas.openxmlformats.org/officeDocument/2006/relationships/hyperlink" Target="http://www.anderssonwise.com/" TargetMode="External"/><Relationship Id="rId1" Type="http://schemas.openxmlformats.org/officeDocument/2006/relationships/slideLayout" Target="../slideLayouts/slideLayout2.xml"/><Relationship Id="rId6" Type="http://schemas.openxmlformats.org/officeDocument/2006/relationships/hyperlink" Target="http://www.bostonglobe.com/" TargetMode="External"/><Relationship Id="rId11" Type="http://schemas.openxmlformats.org/officeDocument/2006/relationships/hyperlink" Target="http://www.cacaotour.com/index.php/en/home" TargetMode="External"/><Relationship Id="rId5" Type="http://schemas.openxmlformats.org/officeDocument/2006/relationships/hyperlink" Target="http://foodsense.is/" TargetMode="External"/><Relationship Id="rId10" Type="http://schemas.openxmlformats.org/officeDocument/2006/relationships/hyperlink" Target="http://www.authenticjobs.com/" TargetMode="External"/><Relationship Id="rId4" Type="http://schemas.openxmlformats.org/officeDocument/2006/relationships/hyperlink" Target="http://seesparkbox.com/" TargetMode="External"/><Relationship Id="rId9" Type="http://schemas.openxmlformats.org/officeDocument/2006/relationships/hyperlink" Target="http://ribot.co.u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Developing for the Mobile Web</a:t>
            </a:r>
            <a:endParaRPr lang="en-NZ" dirty="0"/>
          </a:p>
        </p:txBody>
      </p:sp>
      <p:sp>
        <p:nvSpPr>
          <p:cNvPr id="3" name="Subtitle 2"/>
          <p:cNvSpPr>
            <a:spLocks noGrp="1"/>
          </p:cNvSpPr>
          <p:nvPr>
            <p:ph type="subTitle" idx="1"/>
          </p:nvPr>
        </p:nvSpPr>
        <p:spPr/>
        <p:txBody>
          <a:bodyPr/>
          <a:lstStyle/>
          <a:p>
            <a:r>
              <a:rPr lang="en-NZ" dirty="0" smtClean="0"/>
              <a:t>IN172 Web 3</a:t>
            </a:r>
          </a:p>
        </p:txBody>
      </p:sp>
    </p:spTree>
    <p:extLst>
      <p:ext uri="{BB962C8B-B14F-4D97-AF65-F5344CB8AC3E}">
        <p14:creationId xmlns:p14="http://schemas.microsoft.com/office/powerpoint/2010/main" val="10092859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Separate </a:t>
            </a:r>
            <a:r>
              <a:rPr lang="en-NZ" dirty="0"/>
              <a:t>Mobile Sites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771973"/>
            <a:ext cx="7848600" cy="42678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09800" y="6324600"/>
            <a:ext cx="4724400" cy="646331"/>
          </a:xfrm>
          <a:prstGeom prst="rect">
            <a:avLst/>
          </a:prstGeom>
          <a:noFill/>
        </p:spPr>
        <p:txBody>
          <a:bodyPr wrap="square" rtlCol="0">
            <a:spAutoFit/>
          </a:bodyPr>
          <a:lstStyle/>
          <a:p>
            <a:r>
              <a:rPr lang="en-NZ" dirty="0"/>
              <a:t>Newser.com, on a desktop browser</a:t>
            </a:r>
          </a:p>
          <a:p>
            <a:endParaRPr lang="en-US" dirty="0"/>
          </a:p>
        </p:txBody>
      </p:sp>
    </p:spTree>
    <p:extLst>
      <p:ext uri="{BB962C8B-B14F-4D97-AF65-F5344CB8AC3E}">
        <p14:creationId xmlns:p14="http://schemas.microsoft.com/office/powerpoint/2010/main" val="7500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Separate </a:t>
            </a:r>
            <a:r>
              <a:rPr lang="en-NZ" dirty="0"/>
              <a:t>Mobile Sites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14400" y="2133600"/>
            <a:ext cx="2438400" cy="3657600"/>
          </a:xfrm>
          <a:ln w="3175">
            <a:solidFill>
              <a:schemeClr val="tx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2133600"/>
            <a:ext cx="2438400" cy="3657600"/>
          </a:xfrm>
          <a:prstGeom prst="rect">
            <a:avLst/>
          </a:prstGeom>
          <a:ln w="3175">
            <a:solidFill>
              <a:schemeClr val="tx1"/>
            </a:solidFill>
          </a:ln>
        </p:spPr>
      </p:pic>
      <p:sp>
        <p:nvSpPr>
          <p:cNvPr id="3" name="TextBox 2"/>
          <p:cNvSpPr txBox="1"/>
          <p:nvPr/>
        </p:nvSpPr>
        <p:spPr>
          <a:xfrm>
            <a:off x="152400" y="5959288"/>
            <a:ext cx="8458200" cy="923330"/>
          </a:xfrm>
          <a:prstGeom prst="rect">
            <a:avLst/>
          </a:prstGeom>
          <a:noFill/>
        </p:spPr>
        <p:txBody>
          <a:bodyPr wrap="square" rtlCol="0">
            <a:spAutoFit/>
          </a:bodyPr>
          <a:lstStyle/>
          <a:p>
            <a:pPr marL="171450" indent="-171450">
              <a:buFont typeface="Arial" pitchFamily="34" charset="0"/>
              <a:buChar char="•"/>
            </a:pPr>
            <a:r>
              <a:rPr lang="en-NZ" dirty="0"/>
              <a:t>Newser.com, given as the URL to Safari on an iPhone, automatically redirects to m.newser.com</a:t>
            </a:r>
          </a:p>
          <a:p>
            <a:endParaRPr lang="en-US" dirty="0"/>
          </a:p>
        </p:txBody>
      </p:sp>
    </p:spTree>
    <p:extLst>
      <p:ext uri="{BB962C8B-B14F-4D97-AF65-F5344CB8AC3E}">
        <p14:creationId xmlns:p14="http://schemas.microsoft.com/office/powerpoint/2010/main" val="414379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Separate </a:t>
            </a:r>
            <a:r>
              <a:rPr lang="en-NZ" dirty="0"/>
              <a:t>Mobile Sites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00800" y="2037159"/>
            <a:ext cx="2133600" cy="3200400"/>
          </a:xfrm>
          <a:ln w="3175">
            <a:solidFill>
              <a:schemeClr val="tx1"/>
            </a:solidFill>
          </a:ln>
        </p:spPr>
      </p:pic>
      <p:sp>
        <p:nvSpPr>
          <p:cNvPr id="3" name="TextBox 2"/>
          <p:cNvSpPr txBox="1"/>
          <p:nvPr/>
        </p:nvSpPr>
        <p:spPr>
          <a:xfrm>
            <a:off x="381000" y="1790700"/>
            <a:ext cx="5410200" cy="3693319"/>
          </a:xfrm>
          <a:prstGeom prst="rect">
            <a:avLst/>
          </a:prstGeom>
          <a:noFill/>
        </p:spPr>
        <p:txBody>
          <a:bodyPr wrap="square" rtlCol="0">
            <a:spAutoFit/>
          </a:bodyPr>
          <a:lstStyle/>
          <a:p>
            <a:pPr marL="171450" indent="-171450">
              <a:buFont typeface="Arial" pitchFamily="34" charset="0"/>
              <a:buChar char="•"/>
            </a:pPr>
            <a:r>
              <a:rPr lang="en-NZ" dirty="0"/>
              <a:t>The navigation, which was at the top on the desktop site is on the bottom </a:t>
            </a:r>
            <a:r>
              <a:rPr lang="en-NZ" dirty="0" smtClean="0"/>
              <a:t>here</a:t>
            </a:r>
          </a:p>
          <a:p>
            <a:endParaRPr lang="en-NZ" dirty="0"/>
          </a:p>
          <a:p>
            <a:pPr marL="171450" indent="-171450">
              <a:buFont typeface="Arial" pitchFamily="34" charset="0"/>
              <a:buChar char="•"/>
            </a:pPr>
            <a:r>
              <a:rPr lang="en-NZ" dirty="0"/>
              <a:t>You can also see a link to the full website, which is common practice in these dual-site architectures. </a:t>
            </a:r>
          </a:p>
          <a:p>
            <a:pPr marL="171450" indent="-171450">
              <a:buFont typeface="Arial" pitchFamily="34" charset="0"/>
              <a:buChar char="•"/>
            </a:pPr>
            <a:r>
              <a:rPr lang="en-NZ" dirty="0"/>
              <a:t>Two reasons: </a:t>
            </a:r>
          </a:p>
          <a:p>
            <a:pPr marL="685800" lvl="1" indent="-228600">
              <a:buFont typeface="+mj-lt"/>
              <a:buAutoNum type="arabicPeriod"/>
            </a:pPr>
            <a:r>
              <a:rPr lang="en-NZ" dirty="0"/>
              <a:t>Some users might want to view the full site (with zooming and scrolling you can usually get around a full site on a phone) </a:t>
            </a:r>
          </a:p>
          <a:p>
            <a:pPr marL="685800" lvl="1" indent="-228600">
              <a:buFont typeface="+mj-lt"/>
              <a:buAutoNum type="arabicPeriod"/>
            </a:pPr>
            <a:r>
              <a:rPr lang="en-NZ" dirty="0"/>
              <a:t>Some users might have been redirected to the mobile site by mistake (we’ll talk in a minute about how that could happen</a:t>
            </a:r>
            <a:r>
              <a:rPr lang="en-NZ" dirty="0" smtClean="0"/>
              <a:t>).</a:t>
            </a:r>
            <a:endParaRPr lang="en-NZ" dirty="0"/>
          </a:p>
        </p:txBody>
      </p:sp>
    </p:spTree>
    <p:extLst>
      <p:ext uri="{BB962C8B-B14F-4D97-AF65-F5344CB8AC3E}">
        <p14:creationId xmlns:p14="http://schemas.microsoft.com/office/powerpoint/2010/main" val="188470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Implementation: Separate Mobile Sites</a:t>
            </a:r>
            <a:endParaRPr lang="en-NZ" dirty="0"/>
          </a:p>
        </p:txBody>
      </p:sp>
      <p:sp>
        <p:nvSpPr>
          <p:cNvPr id="3" name="Content Placeholder 2"/>
          <p:cNvSpPr>
            <a:spLocks noGrp="1"/>
          </p:cNvSpPr>
          <p:nvPr>
            <p:ph idx="1"/>
          </p:nvPr>
        </p:nvSpPr>
        <p:spPr/>
        <p:txBody>
          <a:bodyPr>
            <a:normAutofit/>
          </a:bodyPr>
          <a:lstStyle/>
          <a:p>
            <a:r>
              <a:rPr lang="en-NZ" dirty="0"/>
              <a:t>The process goes like this….</a:t>
            </a:r>
          </a:p>
          <a:p>
            <a:r>
              <a:rPr lang="en-NZ" dirty="0" smtClean="0"/>
              <a:t>Sites are built</a:t>
            </a:r>
          </a:p>
          <a:p>
            <a:r>
              <a:rPr lang="en-NZ" dirty="0" smtClean="0"/>
              <a:t>Server-side device detection</a:t>
            </a:r>
          </a:p>
          <a:p>
            <a:pPr marL="171450" indent="-171450"/>
            <a:r>
              <a:rPr lang="en-NZ" dirty="0" smtClean="0"/>
              <a:t>The </a:t>
            </a:r>
            <a:r>
              <a:rPr lang="en-NZ" dirty="0"/>
              <a:t>server grabs incoming http requests and figures out who they come </a:t>
            </a:r>
            <a:r>
              <a:rPr lang="en-NZ" dirty="0" smtClean="0"/>
              <a:t>from</a:t>
            </a:r>
          </a:p>
          <a:p>
            <a:pPr marL="171450" indent="-171450"/>
            <a:r>
              <a:rPr lang="en-NZ" dirty="0"/>
              <a:t>Server delivers appropriate page</a:t>
            </a:r>
          </a:p>
          <a:p>
            <a:pPr marL="171450" indent="-171450"/>
            <a:r>
              <a:rPr lang="en-NZ" dirty="0" smtClean="0"/>
              <a:t>You </a:t>
            </a:r>
            <a:r>
              <a:rPr lang="en-NZ" dirty="0"/>
              <a:t>get either the regular page or the mobile page.</a:t>
            </a:r>
          </a:p>
          <a:p>
            <a:endParaRPr lang="en-NZ" dirty="0"/>
          </a:p>
        </p:txBody>
      </p:sp>
    </p:spTree>
    <p:extLst>
      <p:ext uri="{BB962C8B-B14F-4D97-AF65-F5344CB8AC3E}">
        <p14:creationId xmlns:p14="http://schemas.microsoft.com/office/powerpoint/2010/main" val="417101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Server Side Device Detection</a:t>
            </a:r>
            <a:endParaRPr lang="en-NZ" dirty="0"/>
          </a:p>
        </p:txBody>
      </p:sp>
      <p:sp>
        <p:nvSpPr>
          <p:cNvPr id="3" name="Content Placeholder 2"/>
          <p:cNvSpPr>
            <a:spLocks noGrp="1"/>
          </p:cNvSpPr>
          <p:nvPr>
            <p:ph idx="1"/>
          </p:nvPr>
        </p:nvSpPr>
        <p:spPr/>
        <p:txBody>
          <a:bodyPr/>
          <a:lstStyle/>
          <a:p>
            <a:r>
              <a:rPr lang="en-NZ" smtClean="0"/>
              <a:t>User-Agent Header Sniffing</a:t>
            </a:r>
            <a:endParaRPr lang="en-NZ" dirty="0" smtClean="0"/>
          </a:p>
          <a:p>
            <a:endParaRPr lang="en-NZ" dirty="0"/>
          </a:p>
          <a:p>
            <a:endParaRPr lang="en-NZ"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9" y="2286000"/>
            <a:ext cx="8715371" cy="59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029" y="3276600"/>
            <a:ext cx="8715371" cy="52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028" y="4136312"/>
            <a:ext cx="8715371" cy="57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029" y="5020412"/>
            <a:ext cx="8686792" cy="54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srcRect/>
          <a:stretch>
            <a:fillRect/>
          </a:stretch>
        </p:blipFill>
        <p:spPr bwMode="auto">
          <a:xfrm>
            <a:off x="228600" y="6019800"/>
            <a:ext cx="8541834" cy="457200"/>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val="250726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Server Side Device Detection</a:t>
            </a:r>
            <a:endParaRPr lang="en-US" dirty="0"/>
          </a:p>
        </p:txBody>
      </p:sp>
      <p:sp>
        <p:nvSpPr>
          <p:cNvPr id="3" name="Content Placeholder 2"/>
          <p:cNvSpPr>
            <a:spLocks noGrp="1"/>
          </p:cNvSpPr>
          <p:nvPr>
            <p:ph idx="1"/>
          </p:nvPr>
        </p:nvSpPr>
        <p:spPr/>
        <p:txBody>
          <a:bodyPr>
            <a:normAutofit fontScale="62500" lnSpcReduction="20000"/>
          </a:bodyPr>
          <a:lstStyle/>
          <a:p>
            <a:pPr marL="171450" indent="-171450"/>
            <a:r>
              <a:rPr lang="en-NZ" dirty="0"/>
              <a:t>We’re not going to worry too much about server side detection, because it’s a sys admin issue, not a developer issue, but it does have some impact on the whole “one-web/two-webs” </a:t>
            </a:r>
            <a:r>
              <a:rPr lang="en-NZ" dirty="0" smtClean="0"/>
              <a:t>argument</a:t>
            </a:r>
          </a:p>
          <a:p>
            <a:pPr marL="171450" indent="-171450"/>
            <a:r>
              <a:rPr lang="en-NZ" dirty="0" smtClean="0"/>
              <a:t>Web </a:t>
            </a:r>
            <a:r>
              <a:rPr lang="en-NZ" dirty="0"/>
              <a:t>browsers send a </a:t>
            </a:r>
            <a:r>
              <a:rPr lang="en-NZ" b="1" dirty="0"/>
              <a:t>User-Agent header </a:t>
            </a:r>
            <a:r>
              <a:rPr lang="en-NZ" dirty="0"/>
              <a:t>as part of the </a:t>
            </a:r>
            <a:r>
              <a:rPr lang="en-NZ" b="1" dirty="0"/>
              <a:t>HTTP request </a:t>
            </a:r>
            <a:r>
              <a:rPr lang="en-NZ" dirty="0"/>
              <a:t>whenever the browser sends a request for a web page or </a:t>
            </a:r>
            <a:r>
              <a:rPr lang="en-NZ" dirty="0" smtClean="0"/>
              <a:t>resource</a:t>
            </a:r>
            <a:endParaRPr lang="en-NZ" dirty="0"/>
          </a:p>
          <a:p>
            <a:pPr marL="171450" indent="-171450"/>
            <a:r>
              <a:rPr lang="en-NZ" dirty="0"/>
              <a:t>The User-Agent header contains information about the browser, including kind, version, and so </a:t>
            </a:r>
            <a:r>
              <a:rPr lang="en-NZ" dirty="0" smtClean="0"/>
              <a:t>forth</a:t>
            </a:r>
            <a:endParaRPr lang="en-NZ" dirty="0"/>
          </a:p>
          <a:p>
            <a:pPr marL="445770" lvl="1" indent="-171450"/>
            <a:r>
              <a:rPr lang="en-NZ" dirty="0" smtClean="0"/>
              <a:t>Hard </a:t>
            </a:r>
            <a:r>
              <a:rPr lang="en-NZ" dirty="0"/>
              <a:t>to understand? Yes.</a:t>
            </a:r>
          </a:p>
          <a:p>
            <a:pPr marL="445770" lvl="1" indent="-171450"/>
            <a:r>
              <a:rPr lang="en-NZ" dirty="0"/>
              <a:t>Reliable syntax? No.</a:t>
            </a:r>
          </a:p>
          <a:p>
            <a:pPr marL="171450" indent="-171450"/>
            <a:r>
              <a:rPr lang="en-NZ" dirty="0"/>
              <a:t>Changes every time a new browser version is released? Yes.</a:t>
            </a:r>
          </a:p>
          <a:p>
            <a:pPr marL="171450" indent="-171450"/>
            <a:r>
              <a:rPr lang="en-NZ" dirty="0"/>
              <a:t>Different formats used by all of the 1000s of device x OS x browser combinations in the world? Yes.</a:t>
            </a:r>
          </a:p>
          <a:p>
            <a:pPr marL="171450" indent="-171450"/>
            <a:r>
              <a:rPr lang="en-NZ" dirty="0"/>
              <a:t>In practice, UA headers are so complex and changing so rapidly that your sys admin doesn’t handle it themselves, they use a remote service to do it.</a:t>
            </a:r>
          </a:p>
          <a:p>
            <a:pPr marL="171450" indent="-171450"/>
            <a:r>
              <a:rPr lang="en-NZ" dirty="0"/>
              <a:t>The most common is called </a:t>
            </a:r>
            <a:r>
              <a:rPr lang="en-NZ" i="1" dirty="0">
                <a:hlinkClick r:id="rId2"/>
              </a:rPr>
              <a:t>WURFL</a:t>
            </a:r>
            <a:r>
              <a:rPr lang="en-NZ" dirty="0">
                <a:hlinkClick r:id="rId2"/>
              </a:rPr>
              <a:t> </a:t>
            </a:r>
            <a:r>
              <a:rPr lang="en-NZ" dirty="0"/>
              <a:t>(Wireless Universal Resource </a:t>
            </a:r>
            <a:r>
              <a:rPr lang="en-NZ" dirty="0" err="1"/>
              <a:t>FiLe</a:t>
            </a:r>
            <a:r>
              <a:rPr lang="en-NZ" dirty="0"/>
              <a:t>), you can take a look at it if you want the under-the-hood details.</a:t>
            </a:r>
          </a:p>
          <a:p>
            <a:pPr marL="171450" indent="-171450"/>
            <a:r>
              <a:rPr lang="en-NZ" dirty="0"/>
              <a:t>The point is, though, that UA sniffing isn’t </a:t>
            </a:r>
            <a:r>
              <a:rPr lang="en-NZ" dirty="0" smtClean="0"/>
              <a:t>fool proof</a:t>
            </a:r>
            <a:r>
              <a:rPr lang="en-NZ" dirty="0"/>
              <a:t>. And that’s when the device isn’t lying. </a:t>
            </a:r>
            <a:endParaRPr lang="en-NZ" dirty="0" smtClean="0"/>
          </a:p>
          <a:p>
            <a:pPr marL="171450" indent="-171450"/>
            <a:r>
              <a:rPr lang="en-NZ" dirty="0" smtClean="0"/>
              <a:t>It </a:t>
            </a:r>
            <a:r>
              <a:rPr lang="en-NZ" dirty="0"/>
              <a:t>is </a:t>
            </a:r>
            <a:r>
              <a:rPr lang="en-NZ" dirty="0" smtClean="0"/>
              <a:t>not very </a:t>
            </a:r>
            <a:r>
              <a:rPr lang="en-NZ" dirty="0"/>
              <a:t>difficult to get your browser to send a false UA </a:t>
            </a:r>
            <a:r>
              <a:rPr lang="en-NZ" dirty="0" smtClean="0"/>
              <a:t>header</a:t>
            </a:r>
          </a:p>
          <a:p>
            <a:pPr marL="0" indent="0">
              <a:buNone/>
            </a:pPr>
            <a:endParaRPr lang="en-NZ" dirty="0"/>
          </a:p>
          <a:p>
            <a:pPr marL="171450" indent="-171450"/>
            <a:r>
              <a:rPr lang="en-NZ" dirty="0"/>
              <a:t>And this is a big argument </a:t>
            </a:r>
            <a:r>
              <a:rPr lang="en-NZ" b="1" i="1" dirty="0"/>
              <a:t>against</a:t>
            </a:r>
            <a:r>
              <a:rPr lang="en-NZ" dirty="0"/>
              <a:t> the special mobile website. You can’t reliably detect what kind of device is making the request, so how can you reliably serve the correct page?</a:t>
            </a:r>
          </a:p>
          <a:p>
            <a:endParaRPr lang="en-US" dirty="0"/>
          </a:p>
        </p:txBody>
      </p:sp>
    </p:spTree>
    <p:extLst>
      <p:ext uri="{BB962C8B-B14F-4D97-AF65-F5344CB8AC3E}">
        <p14:creationId xmlns:p14="http://schemas.microsoft.com/office/powerpoint/2010/main" val="31676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UA Sniffing</a:t>
            </a:r>
            <a:endParaRPr lang="en-NZ" dirty="0"/>
          </a:p>
        </p:txBody>
      </p:sp>
      <p:sp>
        <p:nvSpPr>
          <p:cNvPr id="3" name="Content Placeholder 2"/>
          <p:cNvSpPr>
            <a:spLocks noGrp="1"/>
          </p:cNvSpPr>
          <p:nvPr>
            <p:ph idx="1"/>
          </p:nvPr>
        </p:nvSpPr>
        <p:spPr/>
        <p:txBody>
          <a:bodyPr/>
          <a:lstStyle/>
          <a:p>
            <a:r>
              <a:rPr lang="en-NZ" b="1" dirty="0" smtClean="0"/>
              <a:t>Important</a:t>
            </a:r>
            <a:r>
              <a:rPr lang="en-NZ" b="1" dirty="0"/>
              <a:t>:</a:t>
            </a:r>
            <a:r>
              <a:rPr lang="en-NZ" dirty="0"/>
              <a:t> It's worth re-iterating: it's very rarely a good idea to use user agent sniffing. You can almost always find a better, more broadly compatible way to solve your problem!</a:t>
            </a:r>
            <a:endParaRPr lang="en-NZ" dirty="0" smtClean="0"/>
          </a:p>
          <a:p>
            <a:pPr algn="r"/>
            <a:r>
              <a:rPr lang="en-NZ" dirty="0" smtClean="0"/>
              <a:t>mozilla.org</a:t>
            </a:r>
          </a:p>
          <a:p>
            <a:pPr algn="r"/>
            <a:endParaRPr lang="en-NZ" dirty="0"/>
          </a:p>
          <a:p>
            <a:r>
              <a:rPr lang="en-NZ" dirty="0" smtClean="0"/>
              <a:t>Despite the claims of its detractors, browser sniffing is extremely reliable and accurate, with good solutions typically reporting in excess of 99.5% accuracy in detecting devices in the wild. </a:t>
            </a:r>
          </a:p>
          <a:p>
            <a:pPr algn="r"/>
            <a:r>
              <a:rPr lang="en-NZ" dirty="0" smtClean="0"/>
              <a:t>Mobiforge.com</a:t>
            </a:r>
            <a:endParaRPr lang="en-NZ" dirty="0"/>
          </a:p>
        </p:txBody>
      </p:sp>
    </p:spTree>
    <p:extLst>
      <p:ext uri="{BB962C8B-B14F-4D97-AF65-F5344CB8AC3E}">
        <p14:creationId xmlns:p14="http://schemas.microsoft.com/office/powerpoint/2010/main" val="43004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Responsive Web Design</a:t>
            </a:r>
            <a:endParaRPr lang="en-US" dirty="0"/>
          </a:p>
        </p:txBody>
      </p:sp>
      <p:sp>
        <p:nvSpPr>
          <p:cNvPr id="4" name="Rectangle 3"/>
          <p:cNvSpPr/>
          <p:nvPr/>
        </p:nvSpPr>
        <p:spPr>
          <a:xfrm>
            <a:off x="762000" y="1600200"/>
            <a:ext cx="7620000" cy="1477328"/>
          </a:xfrm>
          <a:prstGeom prst="rect">
            <a:avLst/>
          </a:prstGeom>
        </p:spPr>
        <p:txBody>
          <a:bodyPr wrap="square">
            <a:spAutoFit/>
          </a:bodyPr>
          <a:lstStyle/>
          <a:p>
            <a:r>
              <a:rPr lang="en-US" b="1" dirty="0"/>
              <a:t>Responsive web design </a:t>
            </a:r>
            <a:r>
              <a:rPr lang="en-US" dirty="0"/>
              <a:t>(RWD) is 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84" y="3200400"/>
            <a:ext cx="733425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231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Responsive Web Design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1" y="1447800"/>
            <a:ext cx="9127359"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706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Responsive Web Design</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5267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8705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Issues and Options</a:t>
            </a:r>
            <a:endParaRPr lang="en-NZ" dirty="0"/>
          </a:p>
        </p:txBody>
      </p:sp>
      <p:sp>
        <p:nvSpPr>
          <p:cNvPr id="3" name="Content Placeholder 2"/>
          <p:cNvSpPr>
            <a:spLocks noGrp="1"/>
          </p:cNvSpPr>
          <p:nvPr>
            <p:ph idx="1"/>
          </p:nvPr>
        </p:nvSpPr>
        <p:spPr/>
        <p:txBody>
          <a:bodyPr>
            <a:noAutofit/>
          </a:bodyPr>
          <a:lstStyle/>
          <a:p>
            <a:r>
              <a:rPr lang="en-NZ" sz="1800" dirty="0" smtClean="0"/>
              <a:t>Is there really such a thing as the “mobile web”?</a:t>
            </a:r>
          </a:p>
          <a:p>
            <a:pPr marL="171450" indent="-171450"/>
            <a:r>
              <a:rPr lang="en-NZ" sz="1800" dirty="0" smtClean="0"/>
              <a:t>The </a:t>
            </a:r>
            <a:r>
              <a:rPr lang="en-NZ" sz="1800" dirty="0"/>
              <a:t>whole notion that web developers need to accommodate people browsing on tablets and cell phones is really only a </a:t>
            </a:r>
            <a:r>
              <a:rPr lang="en-NZ" sz="1800" dirty="0" smtClean="0"/>
              <a:t>few </a:t>
            </a:r>
            <a:r>
              <a:rPr lang="en-NZ" sz="1800" dirty="0"/>
              <a:t>years old. </a:t>
            </a:r>
            <a:endParaRPr lang="en-NZ" sz="1800" dirty="0" smtClean="0"/>
          </a:p>
          <a:p>
            <a:pPr marL="171450" indent="-171450"/>
            <a:r>
              <a:rPr lang="en-NZ" sz="1800" dirty="0" smtClean="0"/>
              <a:t>While </a:t>
            </a:r>
            <a:r>
              <a:rPr lang="en-NZ" sz="1800" dirty="0"/>
              <a:t>there are various quibbles over minor issues, the real schism comes down to the question of whether or not this “mobile web” thing even exists.</a:t>
            </a:r>
          </a:p>
          <a:p>
            <a:pPr marL="171450" indent="-171450"/>
            <a:r>
              <a:rPr lang="en-NZ" sz="1800" dirty="0"/>
              <a:t>That is: are the web sites that are to be accessed via phone and tablet qualitatively different from those accessed by browsers, or is there just “one web” that needs to be accessible from devices spanning a wide variety of sizes and capabilities.</a:t>
            </a:r>
          </a:p>
          <a:p>
            <a:pPr marL="171450" indent="-171450"/>
            <a:r>
              <a:rPr lang="en-NZ" sz="1800" dirty="0"/>
              <a:t>The optimal development techniques for these two positions are very different, which leads to these arguments about “how to do web development</a:t>
            </a:r>
            <a:r>
              <a:rPr lang="en-NZ" sz="1800" dirty="0" smtClean="0"/>
              <a:t>”</a:t>
            </a:r>
            <a:endParaRPr lang="en-NZ" sz="1800" dirty="0"/>
          </a:p>
          <a:p>
            <a:endParaRPr lang="en-NZ" sz="1800" dirty="0"/>
          </a:p>
        </p:txBody>
      </p:sp>
    </p:spTree>
    <p:extLst>
      <p:ext uri="{BB962C8B-B14F-4D97-AF65-F5344CB8AC3E}">
        <p14:creationId xmlns:p14="http://schemas.microsoft.com/office/powerpoint/2010/main" val="149915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Responsive Web Design</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08831" cy="521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67400" y="6534834"/>
            <a:ext cx="3505200" cy="646331"/>
          </a:xfrm>
          <a:prstGeom prst="rect">
            <a:avLst/>
          </a:prstGeom>
          <a:noFill/>
        </p:spPr>
        <p:txBody>
          <a:bodyPr wrap="square" rtlCol="0">
            <a:spAutoFit/>
          </a:bodyPr>
          <a:lstStyle/>
          <a:p>
            <a:r>
              <a:rPr lang="en-US" dirty="0">
                <a:hlinkClick r:id="rId4"/>
              </a:rPr>
              <a:t>http://www.anderssonwise.com/</a:t>
            </a:r>
            <a:endParaRPr lang="en-US" dirty="0"/>
          </a:p>
          <a:p>
            <a:endParaRPr lang="en-US" dirty="0"/>
          </a:p>
        </p:txBody>
      </p:sp>
    </p:spTree>
    <p:extLst>
      <p:ext uri="{BB962C8B-B14F-4D97-AF65-F5344CB8AC3E}">
        <p14:creationId xmlns:p14="http://schemas.microsoft.com/office/powerpoint/2010/main" val="40214592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Note about responsive web design</a:t>
            </a:r>
            <a:endParaRPr lang="en-US" dirty="0"/>
          </a:p>
        </p:txBody>
      </p:sp>
      <p:sp>
        <p:nvSpPr>
          <p:cNvPr id="3" name="Content Placeholder 2"/>
          <p:cNvSpPr>
            <a:spLocks noGrp="1"/>
          </p:cNvSpPr>
          <p:nvPr>
            <p:ph idx="1"/>
          </p:nvPr>
        </p:nvSpPr>
        <p:spPr/>
        <p:txBody>
          <a:bodyPr>
            <a:normAutofit/>
          </a:bodyPr>
          <a:lstStyle/>
          <a:p>
            <a:pPr marL="171450" indent="-171450"/>
            <a:r>
              <a:rPr lang="en-NZ" dirty="0"/>
              <a:t>Note: A responsive site changes its layout as the size of the browser window changes (it can change based on other properties as well, but in practice, it is the size – particularly the width – of the browser window that is the critical property).</a:t>
            </a:r>
          </a:p>
          <a:p>
            <a:pPr marL="171450" indent="-171450"/>
            <a:r>
              <a:rPr lang="en-NZ" dirty="0"/>
              <a:t>To test how your site really works on mobile, you should look at it on mobile. But during development, you can see the effects simply be resizing the browser. </a:t>
            </a:r>
            <a:endParaRPr lang="en-NZ" dirty="0" smtClean="0"/>
          </a:p>
          <a:p>
            <a:pPr marL="171450" indent="-171450"/>
            <a:endParaRPr lang="en-NZ" dirty="0"/>
          </a:p>
          <a:p>
            <a:pPr marL="171450" indent="-171450"/>
            <a:r>
              <a:rPr lang="en-NZ" dirty="0"/>
              <a:t>However, you need to be a little careful about putting too much faith in this method</a:t>
            </a:r>
            <a:r>
              <a:rPr lang="en-NZ" dirty="0" smtClean="0"/>
              <a:t>.</a:t>
            </a:r>
            <a:endParaRPr lang="en-NZ" dirty="0"/>
          </a:p>
        </p:txBody>
      </p:sp>
    </p:spTree>
    <p:extLst>
      <p:ext uri="{BB962C8B-B14F-4D97-AF65-F5344CB8AC3E}">
        <p14:creationId xmlns:p14="http://schemas.microsoft.com/office/powerpoint/2010/main" val="2594526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Evolution of OP Website</a:t>
            </a:r>
            <a:endParaRPr lang="en-NZ"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68399"/>
            <a:ext cx="8229600" cy="4340402"/>
          </a:xfrm>
        </p:spPr>
      </p:pic>
    </p:spTree>
    <p:extLst>
      <p:ext uri="{BB962C8B-B14F-4D97-AF65-F5344CB8AC3E}">
        <p14:creationId xmlns:p14="http://schemas.microsoft.com/office/powerpoint/2010/main" val="197532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Evolution of OP Website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2600" y="0"/>
            <a:ext cx="2149568" cy="3234397"/>
          </a:xfrm>
          <a:ln w="3175">
            <a:solidFill>
              <a:schemeClr val="tx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600" y="3505200"/>
            <a:ext cx="2235200" cy="3352800"/>
          </a:xfrm>
          <a:prstGeom prst="rect">
            <a:avLst/>
          </a:prstGeom>
          <a:ln w="3175">
            <a:solidFill>
              <a:schemeClr val="tx1"/>
            </a:solidFill>
          </a:ln>
        </p:spPr>
      </p:pic>
      <p:sp>
        <p:nvSpPr>
          <p:cNvPr id="7" name="Content Placeholder 2"/>
          <p:cNvSpPr txBox="1">
            <a:spLocks/>
          </p:cNvSpPr>
          <p:nvPr/>
        </p:nvSpPr>
        <p:spPr>
          <a:xfrm>
            <a:off x="457200" y="1600200"/>
            <a:ext cx="5943600" cy="4876800"/>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71450" indent="-171450"/>
            <a:r>
              <a:rPr lang="en-NZ" dirty="0"/>
              <a:t>And here it is with the browser window resized to 320 x 480 (the screen dimensions of an iPhone).</a:t>
            </a:r>
          </a:p>
          <a:p>
            <a:pPr marL="171450" indent="-171450"/>
            <a:r>
              <a:rPr lang="en-NZ" dirty="0"/>
              <a:t>You can see that it is certainly not responsive. The page clearly uses a fixed size wrapper (probably 960 </a:t>
            </a:r>
            <a:r>
              <a:rPr lang="en-NZ" dirty="0" err="1"/>
              <a:t>px</a:t>
            </a:r>
            <a:r>
              <a:rPr lang="en-NZ" dirty="0"/>
              <a:t>) and, when the screen gets small, all that happens is you see less of the 960 </a:t>
            </a:r>
            <a:r>
              <a:rPr lang="en-NZ" dirty="0" err="1"/>
              <a:t>px</a:t>
            </a:r>
            <a:r>
              <a:rPr lang="en-NZ" dirty="0"/>
              <a:t>, and you get a horizontal scroll bar (never acceptable).</a:t>
            </a:r>
          </a:p>
          <a:p>
            <a:pPr marL="171450" indent="-171450"/>
            <a:r>
              <a:rPr lang="en-NZ" dirty="0"/>
              <a:t>But here’s what it looks like on an actual iPhone. You get the whole 960 pixels just </a:t>
            </a:r>
            <a:r>
              <a:rPr lang="en-NZ" dirty="0" err="1"/>
              <a:t>squeeeeezed</a:t>
            </a:r>
            <a:r>
              <a:rPr lang="en-NZ" dirty="0"/>
              <a:t> into 320. Much too small to read, so you pinch and zoom and scroll.</a:t>
            </a:r>
          </a:p>
          <a:p>
            <a:pPr marL="171450" indent="-171450"/>
            <a:r>
              <a:rPr lang="en-NZ" dirty="0"/>
              <a:t>This is because the iPhone, and some other modern smart phones, *pretend* to be full size browsers. Rather than admit “I am 320 pixels wide” they say “I am going to pretend to be 960 pixels wide, but those are going to be really small pixels.”</a:t>
            </a:r>
          </a:p>
          <a:p>
            <a:pPr marL="171450" indent="-171450"/>
            <a:r>
              <a:rPr lang="en-NZ" dirty="0"/>
              <a:t>We will see how to set up your pages so as to make the iPhone stop doing this, and actually act like a 320 pixel window.</a:t>
            </a:r>
          </a:p>
        </p:txBody>
      </p:sp>
    </p:spTree>
    <p:extLst>
      <p:ext uri="{BB962C8B-B14F-4D97-AF65-F5344CB8AC3E}">
        <p14:creationId xmlns:p14="http://schemas.microsoft.com/office/powerpoint/2010/main" val="35534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Evolution of OP Website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90999"/>
            <a:ext cx="1423478" cy="2558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669366"/>
            <a:ext cx="3657600" cy="220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3605"/>
          <a:stretch/>
        </p:blipFill>
        <p:spPr bwMode="auto">
          <a:xfrm>
            <a:off x="177105" y="1676400"/>
            <a:ext cx="5140483" cy="4236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5683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Implementation: RWD</a:t>
            </a:r>
            <a:endParaRPr lang="en-NZ" dirty="0"/>
          </a:p>
        </p:txBody>
      </p:sp>
      <p:sp>
        <p:nvSpPr>
          <p:cNvPr id="3" name="Content Placeholder 2"/>
          <p:cNvSpPr>
            <a:spLocks noGrp="1"/>
          </p:cNvSpPr>
          <p:nvPr>
            <p:ph idx="1"/>
          </p:nvPr>
        </p:nvSpPr>
        <p:spPr/>
        <p:txBody>
          <a:bodyPr>
            <a:normAutofit/>
          </a:bodyPr>
          <a:lstStyle/>
          <a:p>
            <a:r>
              <a:rPr lang="en-NZ" sz="3600" dirty="0" smtClean="0"/>
              <a:t>Three core techniques:</a:t>
            </a:r>
          </a:p>
          <a:p>
            <a:pPr marL="731520" lvl="1" indent="-457200">
              <a:buFont typeface="+mj-lt"/>
              <a:buAutoNum type="arabicPeriod"/>
            </a:pPr>
            <a:r>
              <a:rPr lang="en-NZ" sz="3200" dirty="0" smtClean="0"/>
              <a:t>Media queries</a:t>
            </a:r>
          </a:p>
          <a:p>
            <a:pPr marL="731520" lvl="1" indent="-457200">
              <a:buFont typeface="+mj-lt"/>
              <a:buAutoNum type="arabicPeriod"/>
            </a:pPr>
            <a:r>
              <a:rPr lang="en-NZ" sz="3200" dirty="0" smtClean="0"/>
              <a:t>Fluid grids </a:t>
            </a:r>
          </a:p>
          <a:p>
            <a:pPr marL="731520" lvl="1" indent="-457200">
              <a:buFont typeface="+mj-lt"/>
              <a:buAutoNum type="arabicPeriod"/>
            </a:pPr>
            <a:r>
              <a:rPr lang="en-NZ" sz="3200" dirty="0" smtClean="0"/>
              <a:t>Fluid media</a:t>
            </a:r>
          </a:p>
          <a:p>
            <a:pPr marL="274320" lvl="1" indent="0">
              <a:buNone/>
            </a:pPr>
            <a:endParaRPr lang="en-NZ" sz="3200" dirty="0"/>
          </a:p>
        </p:txBody>
      </p:sp>
    </p:spTree>
    <p:extLst>
      <p:ext uri="{BB962C8B-B14F-4D97-AF65-F5344CB8AC3E}">
        <p14:creationId xmlns:p14="http://schemas.microsoft.com/office/powerpoint/2010/main" val="9294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Implementation: RWD</a:t>
            </a:r>
            <a:endParaRPr lang="en-NZ" dirty="0"/>
          </a:p>
        </p:txBody>
      </p:sp>
      <p:sp>
        <p:nvSpPr>
          <p:cNvPr id="3" name="Content Placeholder 2"/>
          <p:cNvSpPr>
            <a:spLocks noGrp="1"/>
          </p:cNvSpPr>
          <p:nvPr>
            <p:ph idx="1"/>
          </p:nvPr>
        </p:nvSpPr>
        <p:spPr>
          <a:xfrm>
            <a:off x="152400" y="1600200"/>
            <a:ext cx="8229600" cy="4876800"/>
          </a:xfrm>
        </p:spPr>
        <p:txBody>
          <a:bodyPr>
            <a:noAutofit/>
          </a:bodyPr>
          <a:lstStyle/>
          <a:p>
            <a:r>
              <a:rPr lang="en-NZ" sz="2800" dirty="0" smtClean="0"/>
              <a:t>Media Queries</a:t>
            </a:r>
          </a:p>
          <a:p>
            <a:endParaRPr lang="en-NZ" sz="2800" dirty="0"/>
          </a:p>
          <a:p>
            <a:r>
              <a:rPr lang="en-NZ" sz="2800" dirty="0" smtClean="0"/>
              <a:t>Allows “conditional CSS”</a:t>
            </a:r>
          </a:p>
          <a:p>
            <a:endParaRPr lang="en-NZ" sz="2800" dirty="0"/>
          </a:p>
          <a:p>
            <a:r>
              <a:rPr lang="en-NZ" sz="2800" dirty="0" smtClean="0"/>
              <a:t>Logically:</a:t>
            </a:r>
          </a:p>
          <a:p>
            <a:endParaRPr lang="en-NZ" sz="2800" dirty="0"/>
          </a:p>
          <a:p>
            <a:pPr marL="274320" lvl="1" indent="0">
              <a:buNone/>
            </a:pPr>
            <a:r>
              <a:rPr lang="en-NZ" sz="2800" dirty="0" smtClean="0"/>
              <a:t>If screen is at least x pixels wide</a:t>
            </a:r>
          </a:p>
          <a:p>
            <a:pPr marL="548640" lvl="2" indent="0">
              <a:buNone/>
            </a:pPr>
            <a:r>
              <a:rPr lang="en-NZ" sz="2400" dirty="0" smtClean="0"/>
              <a:t>Do this CSS</a:t>
            </a:r>
          </a:p>
          <a:p>
            <a:pPr marL="274320" lvl="1" indent="0">
              <a:buNone/>
            </a:pPr>
            <a:r>
              <a:rPr lang="en-NZ" sz="2800" dirty="0" smtClean="0"/>
              <a:t>If screen is less than x pixels wide</a:t>
            </a:r>
          </a:p>
          <a:p>
            <a:pPr marL="548640" lvl="2" indent="0">
              <a:buNone/>
            </a:pPr>
            <a:r>
              <a:rPr lang="en-NZ" sz="2400" dirty="0" smtClean="0"/>
              <a:t>Do this other CSS</a:t>
            </a:r>
          </a:p>
        </p:txBody>
      </p:sp>
    </p:spTree>
    <p:extLst>
      <p:ext uri="{BB962C8B-B14F-4D97-AF65-F5344CB8AC3E}">
        <p14:creationId xmlns:p14="http://schemas.microsoft.com/office/powerpoint/2010/main" val="270712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152400" y="1600200"/>
            <a:ext cx="8229600" cy="4876800"/>
          </a:xfrm>
        </p:spPr>
        <p:txBody>
          <a:bodyPr>
            <a:normAutofit fontScale="85000" lnSpcReduction="20000"/>
          </a:bodyPr>
          <a:lstStyle/>
          <a:p>
            <a:pPr marL="171450" indent="-171450"/>
            <a:r>
              <a:rPr lang="en-NZ" dirty="0"/>
              <a:t>More commonly the structure is like this, with the default being the smallest screen.</a:t>
            </a:r>
          </a:p>
          <a:p>
            <a:pPr marL="171450" indent="-171450"/>
            <a:r>
              <a:rPr lang="en-NZ" dirty="0"/>
              <a:t>The default is common to all screens, </a:t>
            </a:r>
            <a:endParaRPr lang="en-NZ" dirty="0" smtClean="0"/>
          </a:p>
          <a:p>
            <a:pPr marL="445770" lvl="1" indent="-171450"/>
            <a:r>
              <a:rPr lang="en-NZ" dirty="0" smtClean="0"/>
              <a:t>the </a:t>
            </a:r>
            <a:r>
              <a:rPr lang="en-NZ" dirty="0"/>
              <a:t>special CSS overrides</a:t>
            </a:r>
          </a:p>
          <a:p>
            <a:pPr marL="171450" indent="-171450"/>
            <a:r>
              <a:rPr lang="en-NZ" dirty="0"/>
              <a:t>Note that the cascade applies, so the “other CSS” will override the default CSS where necessary.</a:t>
            </a:r>
          </a:p>
          <a:p>
            <a:pPr marL="171450" indent="-171450"/>
            <a:r>
              <a:rPr lang="en-NZ" dirty="0"/>
              <a:t>Whether you go up or down with your conditionals (i.e. your default is for the small screen or for the large) is an element of a major design philosophy schism we will discuss in a moment.</a:t>
            </a:r>
          </a:p>
          <a:p>
            <a:pPr marL="274320" lvl="1" indent="0">
              <a:buNone/>
            </a:pPr>
            <a:endParaRPr lang="en-NZ" sz="2800" dirty="0" smtClean="0"/>
          </a:p>
          <a:p>
            <a:pPr marL="274320" lvl="1" indent="0">
              <a:buNone/>
            </a:pPr>
            <a:r>
              <a:rPr lang="en-NZ" sz="2800" dirty="0" smtClean="0"/>
              <a:t>Do </a:t>
            </a:r>
            <a:r>
              <a:rPr lang="en-NZ" sz="2800" dirty="0"/>
              <a:t>this default CSS</a:t>
            </a:r>
          </a:p>
          <a:p>
            <a:pPr marL="274320" lvl="1" indent="0">
              <a:buNone/>
            </a:pPr>
            <a:r>
              <a:rPr lang="en-NZ" sz="2800" dirty="0"/>
              <a:t>If screen is </a:t>
            </a:r>
            <a:r>
              <a:rPr lang="en-NZ" sz="2800" dirty="0" smtClean="0"/>
              <a:t>between x and y pixels </a:t>
            </a:r>
            <a:r>
              <a:rPr lang="en-NZ" sz="2800" dirty="0"/>
              <a:t>wide</a:t>
            </a:r>
          </a:p>
          <a:p>
            <a:pPr marL="548640" lvl="2" indent="0">
              <a:buNone/>
            </a:pPr>
            <a:r>
              <a:rPr lang="en-NZ" sz="2400" dirty="0"/>
              <a:t>Do this other </a:t>
            </a:r>
            <a:r>
              <a:rPr lang="en-NZ" sz="2400" dirty="0" smtClean="0"/>
              <a:t>CSS</a:t>
            </a:r>
          </a:p>
          <a:p>
            <a:pPr marL="274320" lvl="1" indent="0">
              <a:buNone/>
            </a:pPr>
            <a:r>
              <a:rPr lang="en-NZ" sz="2800" dirty="0" smtClean="0"/>
              <a:t>If the screen is more than y pixels wide</a:t>
            </a:r>
          </a:p>
          <a:p>
            <a:pPr marL="548640" lvl="2" indent="0">
              <a:buNone/>
            </a:pPr>
            <a:r>
              <a:rPr lang="en-NZ" sz="2400" dirty="0" smtClean="0"/>
              <a:t>Do this other CSS</a:t>
            </a:r>
            <a:endParaRPr lang="en-NZ" sz="2400" dirty="0"/>
          </a:p>
        </p:txBody>
      </p:sp>
    </p:spTree>
    <p:extLst>
      <p:ext uri="{BB962C8B-B14F-4D97-AF65-F5344CB8AC3E}">
        <p14:creationId xmlns:p14="http://schemas.microsoft.com/office/powerpoint/2010/main" val="352098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152400" y="1600200"/>
            <a:ext cx="8686800" cy="4876800"/>
          </a:xfrm>
        </p:spPr>
        <p:txBody>
          <a:bodyPr>
            <a:normAutofit/>
          </a:bodyPr>
          <a:lstStyle/>
          <a:p>
            <a:pPr lvl="1"/>
            <a:r>
              <a:rPr lang="en-NZ" sz="2800" dirty="0"/>
              <a:t>The CSS is applied only if the media query evaluates to true</a:t>
            </a:r>
          </a:p>
          <a:p>
            <a:pPr marL="274320" lvl="1" indent="0">
              <a:buNone/>
            </a:pPr>
            <a:r>
              <a:rPr lang="en-NZ" sz="2800" dirty="0" smtClean="0"/>
              <a:t>@media </a:t>
            </a:r>
            <a:r>
              <a:rPr lang="en-NZ" sz="2800" i="1" dirty="0" err="1" smtClean="0"/>
              <a:t>mediaType</a:t>
            </a:r>
            <a:r>
              <a:rPr lang="en-NZ" sz="2800" i="1" dirty="0" smtClean="0"/>
              <a:t> </a:t>
            </a:r>
            <a:r>
              <a:rPr lang="en-NZ" sz="2800" dirty="0" smtClean="0"/>
              <a:t>and </a:t>
            </a:r>
            <a:r>
              <a:rPr lang="en-NZ" sz="2800" i="1" dirty="0" err="1" smtClean="0"/>
              <a:t>mediaFeatures</a:t>
            </a:r>
            <a:endParaRPr lang="en-NZ" sz="2800" i="1" dirty="0" smtClean="0"/>
          </a:p>
          <a:p>
            <a:pPr marL="274320" lvl="1" indent="0">
              <a:buNone/>
            </a:pPr>
            <a:r>
              <a:rPr lang="en-NZ" sz="2800" dirty="0" smtClean="0"/>
              <a:t>{</a:t>
            </a:r>
          </a:p>
          <a:p>
            <a:pPr marL="274320" lvl="1" indent="0">
              <a:buNone/>
            </a:pPr>
            <a:r>
              <a:rPr lang="en-NZ" sz="2800" dirty="0"/>
              <a:t>	</a:t>
            </a:r>
            <a:r>
              <a:rPr lang="en-NZ" sz="2800" i="1" dirty="0" smtClean="0"/>
              <a:t>conditional CSS rules</a:t>
            </a:r>
          </a:p>
          <a:p>
            <a:pPr marL="274320" lvl="1" indent="0">
              <a:buNone/>
            </a:pPr>
            <a:r>
              <a:rPr lang="en-NZ" sz="2800" dirty="0" smtClean="0"/>
              <a:t>}</a:t>
            </a:r>
          </a:p>
          <a:p>
            <a:pPr marL="171450" indent="-171450"/>
            <a:r>
              <a:rPr lang="en-NZ" dirty="0" err="1"/>
              <a:t>MediaType</a:t>
            </a:r>
            <a:r>
              <a:rPr lang="en-NZ" dirty="0"/>
              <a:t> can be screen, print, braille, </a:t>
            </a:r>
            <a:r>
              <a:rPr lang="en-NZ" dirty="0" err="1"/>
              <a:t>tty</a:t>
            </a:r>
            <a:r>
              <a:rPr lang="en-NZ" dirty="0"/>
              <a:t>, and a number of others, but for our purposes, we are interested </a:t>
            </a:r>
            <a:r>
              <a:rPr lang="en-NZ" dirty="0" smtClean="0"/>
              <a:t>in </a:t>
            </a:r>
            <a:r>
              <a:rPr lang="en-NZ" dirty="0"/>
              <a:t>‘screen’</a:t>
            </a:r>
          </a:p>
          <a:p>
            <a:pPr marL="171450" indent="-171450"/>
            <a:r>
              <a:rPr lang="en-NZ" dirty="0"/>
              <a:t>There are a variety of media features, and an assortment of conditional operators. </a:t>
            </a:r>
          </a:p>
          <a:p>
            <a:pPr marL="274320" lvl="1" indent="0">
              <a:buNone/>
            </a:pPr>
            <a:endParaRPr lang="en-NZ" sz="2800" dirty="0" smtClean="0"/>
          </a:p>
          <a:p>
            <a:pPr marL="274320" lvl="1" indent="0">
              <a:buNone/>
            </a:pPr>
            <a:endParaRPr lang="en-NZ" sz="3200" dirty="0" smtClean="0"/>
          </a:p>
          <a:p>
            <a:pPr marL="274320" lvl="1" indent="0">
              <a:buNone/>
            </a:pPr>
            <a:endParaRPr lang="en-NZ" sz="2400" dirty="0"/>
          </a:p>
        </p:txBody>
      </p:sp>
    </p:spTree>
    <p:extLst>
      <p:ext uri="{BB962C8B-B14F-4D97-AF65-F5344CB8AC3E}">
        <p14:creationId xmlns:p14="http://schemas.microsoft.com/office/powerpoint/2010/main" val="177481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152400" y="1600200"/>
            <a:ext cx="8229600" cy="4876800"/>
          </a:xfrm>
        </p:spPr>
        <p:txBody>
          <a:bodyPr>
            <a:normAutofit/>
          </a:bodyPr>
          <a:lstStyle/>
          <a:p>
            <a:pPr marL="274320" lvl="1" indent="0">
              <a:buNone/>
            </a:pPr>
            <a:r>
              <a:rPr lang="en-NZ" sz="2800" dirty="0" smtClean="0"/>
              <a:t>Syntax</a:t>
            </a:r>
          </a:p>
          <a:p>
            <a:pPr marL="274320" lvl="1" indent="0">
              <a:buNone/>
            </a:pPr>
            <a:endParaRPr lang="en-NZ" sz="2800" dirty="0"/>
          </a:p>
          <a:p>
            <a:pPr marL="274320" lvl="1" indent="0">
              <a:buNone/>
            </a:pPr>
            <a:endParaRPr lang="en-NZ" sz="240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494" b="21599"/>
          <a:stretch/>
        </p:blipFill>
        <p:spPr bwMode="auto">
          <a:xfrm>
            <a:off x="432685" y="2180491"/>
            <a:ext cx="8360414" cy="125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938" b="12479"/>
          <a:stretch/>
        </p:blipFill>
        <p:spPr bwMode="auto">
          <a:xfrm>
            <a:off x="432685" y="3523957"/>
            <a:ext cx="8735463" cy="122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32685" y="4876800"/>
            <a:ext cx="8025515" cy="1477328"/>
          </a:xfrm>
          <a:prstGeom prst="rect">
            <a:avLst/>
          </a:prstGeom>
          <a:noFill/>
        </p:spPr>
        <p:txBody>
          <a:bodyPr wrap="square" rtlCol="0">
            <a:spAutoFit/>
          </a:bodyPr>
          <a:lstStyle/>
          <a:p>
            <a:pPr marL="171450" indent="-171450">
              <a:buFont typeface="Arial" pitchFamily="34" charset="0"/>
              <a:buChar char="•"/>
            </a:pPr>
            <a:r>
              <a:rPr lang="en-NZ" dirty="0"/>
              <a:t>Note the syntax: use a ‘:’ not an ‘=‘</a:t>
            </a:r>
          </a:p>
          <a:p>
            <a:pPr marL="171450" indent="-171450">
              <a:buFont typeface="Arial" pitchFamily="34" charset="0"/>
              <a:buChar char="•"/>
            </a:pPr>
            <a:r>
              <a:rPr lang="en-NZ" dirty="0"/>
              <a:t>Min-width = “at least as wide as”</a:t>
            </a:r>
          </a:p>
          <a:p>
            <a:pPr marL="171450" indent="-171450">
              <a:buFont typeface="Arial" pitchFamily="34" charset="0"/>
              <a:buChar char="•"/>
            </a:pPr>
            <a:r>
              <a:rPr lang="en-NZ" dirty="0"/>
              <a:t>Max-width = “no wider than”</a:t>
            </a:r>
          </a:p>
          <a:p>
            <a:pPr marL="171450" indent="-171450">
              <a:buFont typeface="Arial" pitchFamily="34" charset="0"/>
              <a:buChar char="•"/>
            </a:pPr>
            <a:r>
              <a:rPr lang="en-NZ" dirty="0"/>
              <a:t>Note that these are not properties of the device, they are the current width of the browser window</a:t>
            </a:r>
            <a:r>
              <a:rPr lang="en-NZ" dirty="0" smtClean="0"/>
              <a:t>.</a:t>
            </a:r>
            <a:endParaRPr lang="en-NZ" dirty="0"/>
          </a:p>
        </p:txBody>
      </p:sp>
    </p:spTree>
    <p:extLst>
      <p:ext uri="{BB962C8B-B14F-4D97-AF65-F5344CB8AC3E}">
        <p14:creationId xmlns:p14="http://schemas.microsoft.com/office/powerpoint/2010/main" val="244471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Mobile Web is Different</a:t>
            </a:r>
            <a:endParaRPr lang="en-NZ" dirty="0"/>
          </a:p>
        </p:txBody>
      </p:sp>
      <p:sp>
        <p:nvSpPr>
          <p:cNvPr id="3" name="Content Placeholder 2"/>
          <p:cNvSpPr>
            <a:spLocks noGrp="1"/>
          </p:cNvSpPr>
          <p:nvPr>
            <p:ph idx="1"/>
          </p:nvPr>
        </p:nvSpPr>
        <p:spPr/>
        <p:txBody>
          <a:bodyPr/>
          <a:lstStyle/>
          <a:p>
            <a:r>
              <a:rPr lang="en-NZ" dirty="0" smtClean="0"/>
              <a:t>“Good </a:t>
            </a:r>
            <a:r>
              <a:rPr lang="en-NZ" dirty="0"/>
              <a:t>mobile user experience requires a different design than what's needed to satisfy desktop users. Two designs, two sites, and cross-linking to make it all work</a:t>
            </a:r>
            <a:r>
              <a:rPr lang="en-NZ" dirty="0" smtClean="0"/>
              <a:t>.” </a:t>
            </a:r>
          </a:p>
          <a:p>
            <a:pPr marL="0" indent="0" algn="r">
              <a:buNone/>
            </a:pPr>
            <a:r>
              <a:rPr lang="en-NZ" dirty="0" err="1" smtClean="0"/>
              <a:t>Jakob</a:t>
            </a:r>
            <a:r>
              <a:rPr lang="en-NZ" dirty="0" smtClean="0"/>
              <a:t> Nielsen, April 2012</a:t>
            </a:r>
          </a:p>
          <a:p>
            <a:pPr marL="0" indent="0" algn="r">
              <a:buNone/>
            </a:pPr>
            <a:endParaRPr lang="en-NZ" dirty="0"/>
          </a:p>
          <a:p>
            <a:r>
              <a:rPr lang="en-NZ" dirty="0" smtClean="0"/>
              <a:t>…”</a:t>
            </a:r>
            <a:r>
              <a:rPr lang="en-NZ" b="1" dirty="0"/>
              <a:t> cut features</a:t>
            </a:r>
            <a:r>
              <a:rPr lang="en-NZ" dirty="0"/>
              <a:t>, to eliminate things that are not core to the mobile use case; </a:t>
            </a:r>
            <a:r>
              <a:rPr lang="en-NZ" b="1" dirty="0"/>
              <a:t>cut content</a:t>
            </a:r>
            <a:r>
              <a:rPr lang="en-NZ" dirty="0"/>
              <a:t>, to reduce word </a:t>
            </a:r>
            <a:r>
              <a:rPr lang="en-NZ" dirty="0" smtClean="0"/>
              <a:t>count.”</a:t>
            </a:r>
          </a:p>
          <a:p>
            <a:pPr marL="0" indent="0" algn="r">
              <a:buNone/>
            </a:pPr>
            <a:r>
              <a:rPr lang="en-NZ" i="1" dirty="0" smtClean="0"/>
              <a:t>Ibid</a:t>
            </a:r>
            <a:r>
              <a:rPr lang="en-NZ" dirty="0" smtClean="0"/>
              <a:t>.</a:t>
            </a:r>
          </a:p>
          <a:p>
            <a:pPr marL="0" indent="0" algn="r">
              <a:buNone/>
            </a:pPr>
            <a:endParaRPr lang="en-NZ" dirty="0"/>
          </a:p>
          <a:p>
            <a:endParaRPr lang="en-NZ" dirty="0"/>
          </a:p>
        </p:txBody>
      </p:sp>
    </p:spTree>
    <p:extLst>
      <p:ext uri="{BB962C8B-B14F-4D97-AF65-F5344CB8AC3E}">
        <p14:creationId xmlns:p14="http://schemas.microsoft.com/office/powerpoint/2010/main" val="183768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975" y="1676400"/>
            <a:ext cx="5838825" cy="2876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4975" y="4800600"/>
            <a:ext cx="2295525" cy="1609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86400" y="5181600"/>
            <a:ext cx="2209800" cy="923330"/>
          </a:xfrm>
          <a:prstGeom prst="rect">
            <a:avLst/>
          </a:prstGeom>
          <a:noFill/>
        </p:spPr>
        <p:txBody>
          <a:bodyPr wrap="square" rtlCol="0">
            <a:spAutoFit/>
          </a:bodyPr>
          <a:lstStyle/>
          <a:p>
            <a:pPr marL="285750" indent="-285750">
              <a:buFont typeface="Arial" panose="020B0604020202020204" pitchFamily="34" charset="0"/>
              <a:buChar char="•"/>
            </a:pPr>
            <a:r>
              <a:rPr lang="en-NZ" dirty="0"/>
              <a:t>Ordinary html….</a:t>
            </a:r>
          </a:p>
          <a:p>
            <a:pPr marL="285750" indent="-285750">
              <a:buFont typeface="Arial" panose="020B0604020202020204" pitchFamily="34" charset="0"/>
              <a:buChar char="•"/>
            </a:pPr>
            <a:r>
              <a:rPr lang="en-NZ" dirty="0"/>
              <a:t>Ordinary </a:t>
            </a:r>
            <a:r>
              <a:rPr lang="en-NZ" dirty="0" err="1"/>
              <a:t>css</a:t>
            </a:r>
            <a:r>
              <a:rPr lang="en-NZ" dirty="0"/>
              <a:t>…</a:t>
            </a:r>
          </a:p>
          <a:p>
            <a:endParaRPr lang="en-US" dirty="0"/>
          </a:p>
        </p:txBody>
      </p:sp>
    </p:spTree>
    <p:extLst>
      <p:ext uri="{BB962C8B-B14F-4D97-AF65-F5344CB8AC3E}">
        <p14:creationId xmlns:p14="http://schemas.microsoft.com/office/powerpoint/2010/main" val="288333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 y="1888878"/>
            <a:ext cx="8191500" cy="11083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2" y="4191000"/>
            <a:ext cx="2263976" cy="15542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86200" y="3352800"/>
            <a:ext cx="4953000" cy="2862322"/>
          </a:xfrm>
          <a:prstGeom prst="rect">
            <a:avLst/>
          </a:prstGeom>
          <a:noFill/>
        </p:spPr>
        <p:txBody>
          <a:bodyPr wrap="square" rtlCol="0">
            <a:spAutoFit/>
          </a:bodyPr>
          <a:lstStyle/>
          <a:p>
            <a:pPr marL="171450" indent="-171450">
              <a:buFont typeface="Arial" pitchFamily="34" charset="0"/>
              <a:buChar char="•"/>
            </a:pPr>
            <a:r>
              <a:rPr lang="en-NZ" dirty="0" smtClean="0"/>
              <a:t>Ordinary </a:t>
            </a:r>
            <a:r>
              <a:rPr lang="en-NZ" dirty="0"/>
              <a:t>web page…</a:t>
            </a:r>
          </a:p>
          <a:p>
            <a:pPr marL="171450" indent="-171450">
              <a:buFont typeface="Arial" pitchFamily="34" charset="0"/>
              <a:buChar char="•"/>
            </a:pPr>
            <a:r>
              <a:rPr lang="en-NZ" dirty="0"/>
              <a:t>If we resize the browser to simulate a smaller screen, the page looks like this….</a:t>
            </a:r>
          </a:p>
          <a:p>
            <a:pPr marL="171450" indent="-171450">
              <a:buFont typeface="Arial" pitchFamily="34" charset="0"/>
              <a:buChar char="•"/>
            </a:pPr>
            <a:r>
              <a:rPr lang="en-NZ" dirty="0"/>
              <a:t>Specifically, the text is cut off. The div remains at 960 pixels wide, even though the window is not that wide. It’s not shown in this picture, but you get a horizontal scroll bar at the bottom of the screen, which is hateful.</a:t>
            </a:r>
          </a:p>
          <a:p>
            <a:pPr marL="171450" indent="-171450">
              <a:buFont typeface="Arial" pitchFamily="34" charset="0"/>
              <a:buChar char="•"/>
            </a:pPr>
            <a:r>
              <a:rPr lang="en-NZ" dirty="0"/>
              <a:t>Now try adding a media query to your </a:t>
            </a:r>
            <a:r>
              <a:rPr lang="en-NZ" dirty="0" err="1"/>
              <a:t>css</a:t>
            </a:r>
            <a:r>
              <a:rPr lang="en-NZ"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231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825" y="1447800"/>
            <a:ext cx="3762375" cy="3771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3449" y="609600"/>
            <a:ext cx="3166442"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600" y="5562600"/>
            <a:ext cx="8001000" cy="923330"/>
          </a:xfrm>
          <a:prstGeom prst="rect">
            <a:avLst/>
          </a:prstGeom>
          <a:noFill/>
        </p:spPr>
        <p:txBody>
          <a:bodyPr wrap="square" rtlCol="0">
            <a:spAutoFit/>
          </a:bodyPr>
          <a:lstStyle/>
          <a:p>
            <a:pPr marL="171450" indent="-171450">
              <a:buFont typeface="Arial" pitchFamily="34" charset="0"/>
              <a:buChar char="•"/>
            </a:pPr>
            <a:r>
              <a:rPr lang="en-NZ" dirty="0"/>
              <a:t>Note that we only define those CSS rules we want to override.</a:t>
            </a:r>
          </a:p>
          <a:p>
            <a:pPr marL="171450" indent="-171450">
              <a:buFont typeface="Arial" pitchFamily="34" charset="0"/>
              <a:buChar char="•"/>
            </a:pPr>
            <a:r>
              <a:rPr lang="en-NZ" dirty="0"/>
              <a:t>Now when we make the window small, the div width becomes small as well</a:t>
            </a:r>
          </a:p>
          <a:p>
            <a:endParaRPr lang="en-US" dirty="0"/>
          </a:p>
        </p:txBody>
      </p:sp>
    </p:spTree>
    <p:extLst>
      <p:ext uri="{BB962C8B-B14F-4D97-AF65-F5344CB8AC3E}">
        <p14:creationId xmlns:p14="http://schemas.microsoft.com/office/powerpoint/2010/main" val="354865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676400"/>
            <a:ext cx="792480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78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68592"/>
            <a:ext cx="2786062" cy="490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343400" y="2057400"/>
            <a:ext cx="3962400" cy="2308324"/>
          </a:xfrm>
          <a:prstGeom prst="rect">
            <a:avLst/>
          </a:prstGeom>
          <a:noFill/>
        </p:spPr>
        <p:txBody>
          <a:bodyPr wrap="square" rtlCol="0">
            <a:spAutoFit/>
          </a:bodyPr>
          <a:lstStyle/>
          <a:p>
            <a:pPr marL="171450" indent="-171450">
              <a:buFont typeface="Arial" pitchFamily="34" charset="0"/>
              <a:buChar char="•"/>
            </a:pPr>
            <a:r>
              <a:rPr lang="en-NZ" dirty="0"/>
              <a:t>Vanilla CSS…</a:t>
            </a:r>
          </a:p>
          <a:p>
            <a:pPr marL="171450" indent="-171450">
              <a:buFont typeface="Arial" pitchFamily="34" charset="0"/>
              <a:buChar char="•"/>
            </a:pPr>
            <a:r>
              <a:rPr lang="en-NZ" dirty="0"/>
              <a:t>Float the </a:t>
            </a:r>
            <a:r>
              <a:rPr lang="en-NZ" dirty="0" err="1"/>
              <a:t>nav</a:t>
            </a:r>
            <a:r>
              <a:rPr lang="en-NZ" dirty="0"/>
              <a:t> to the left and the sidebar to the right.</a:t>
            </a:r>
          </a:p>
          <a:p>
            <a:pPr marL="171450" indent="-171450">
              <a:buFont typeface="Arial" pitchFamily="34" charset="0"/>
              <a:buChar char="•"/>
            </a:pPr>
            <a:r>
              <a:rPr lang="en-NZ" dirty="0"/>
              <a:t>Position the </a:t>
            </a:r>
            <a:r>
              <a:rPr lang="en-NZ" dirty="0" err="1"/>
              <a:t>center</a:t>
            </a:r>
            <a:r>
              <a:rPr lang="en-NZ" dirty="0"/>
              <a:t> column by setting its margins (there are other ways to do this, of course, but this is a common technique)</a:t>
            </a:r>
          </a:p>
          <a:p>
            <a:endParaRPr lang="en-US" dirty="0"/>
          </a:p>
        </p:txBody>
      </p:sp>
    </p:spTree>
    <p:extLst>
      <p:ext uri="{BB962C8B-B14F-4D97-AF65-F5344CB8AC3E}">
        <p14:creationId xmlns:p14="http://schemas.microsoft.com/office/powerpoint/2010/main" val="2232282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Vanilla webpage</a:t>
            </a:r>
            <a:endParaRPr lang="en-NZ" dirty="0"/>
          </a:p>
        </p:txBody>
      </p:sp>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382617"/>
            <a:ext cx="8997950" cy="2315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00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When resized:</a:t>
            </a:r>
            <a:endParaRPr lang="en-NZ"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676399"/>
            <a:ext cx="3253846" cy="471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00600" y="1828800"/>
            <a:ext cx="3505200" cy="2308324"/>
          </a:xfrm>
          <a:prstGeom prst="rect">
            <a:avLst/>
          </a:prstGeom>
          <a:noFill/>
        </p:spPr>
        <p:txBody>
          <a:bodyPr wrap="square" rtlCol="0">
            <a:spAutoFit/>
          </a:bodyPr>
          <a:lstStyle/>
          <a:p>
            <a:r>
              <a:rPr lang="en-NZ" dirty="0"/>
              <a:t>So how would you fix this for a small screen?</a:t>
            </a:r>
          </a:p>
          <a:p>
            <a:r>
              <a:rPr lang="en-NZ" dirty="0"/>
              <a:t>You need to do two things:</a:t>
            </a:r>
          </a:p>
          <a:p>
            <a:pPr marL="685800" lvl="1" indent="-228600">
              <a:buAutoNum type="arabicParenR"/>
            </a:pPr>
            <a:r>
              <a:rPr lang="en-NZ" dirty="0"/>
              <a:t>Quit having everything be 960</a:t>
            </a:r>
          </a:p>
          <a:p>
            <a:pPr marL="685800" lvl="1" indent="-228600">
              <a:buAutoNum type="arabicParenR"/>
            </a:pPr>
            <a:r>
              <a:rPr lang="en-NZ" dirty="0"/>
              <a:t>Put everything in one column</a:t>
            </a:r>
          </a:p>
          <a:p>
            <a:endParaRPr lang="en-US" dirty="0"/>
          </a:p>
        </p:txBody>
      </p:sp>
    </p:spTree>
    <p:extLst>
      <p:ext uri="{BB962C8B-B14F-4D97-AF65-F5344CB8AC3E}">
        <p14:creationId xmlns:p14="http://schemas.microsoft.com/office/powerpoint/2010/main" val="2536190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p:txBody>
          <a:bodyPr/>
          <a:lstStyle/>
          <a:p>
            <a:endParaRPr lang="en-NZ" dirty="0"/>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68592"/>
            <a:ext cx="2786062" cy="490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8200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3693274" y="1581443"/>
            <a:ext cx="5145925" cy="4876800"/>
          </a:xfrm>
        </p:spPr>
        <p:txBody>
          <a:bodyPr>
            <a:normAutofit fontScale="70000" lnSpcReduction="20000"/>
          </a:bodyPr>
          <a:lstStyle/>
          <a:p>
            <a:pPr marL="171450" indent="-171450"/>
            <a:r>
              <a:rPr lang="en-NZ" dirty="0"/>
              <a:t>Here’s the CSS to override the default styles that we want to change.</a:t>
            </a:r>
          </a:p>
          <a:p>
            <a:pPr marL="171450" indent="-171450"/>
            <a:r>
              <a:rPr lang="en-NZ" dirty="0"/>
              <a:t>Different widths and clear the floats</a:t>
            </a:r>
          </a:p>
          <a:p>
            <a:pPr marL="171450" indent="-171450"/>
            <a:r>
              <a:rPr lang="en-NZ" dirty="0"/>
              <a:t>Note that, in addition to clearing the floats and margins we are using width:100%</a:t>
            </a:r>
          </a:p>
          <a:p>
            <a:pPr marL="171450" indent="-171450"/>
            <a:r>
              <a:rPr lang="en-NZ" dirty="0"/>
              <a:t>This is another important piece of RWD we’ll talk more about later.</a:t>
            </a:r>
          </a:p>
          <a:p>
            <a:pPr marL="171450" indent="-171450"/>
            <a:r>
              <a:rPr lang="en-NZ" b="1" dirty="0"/>
              <a:t>The logic is, if you don’t know how big the screen is going to be, don’t give an absolute size.</a:t>
            </a:r>
          </a:p>
          <a:p>
            <a:pPr marL="171450" indent="-171450"/>
            <a:r>
              <a:rPr lang="en-NZ" dirty="0"/>
              <a:t>Think in terms of “fill the whole width” or “fill 1/3 or the width”, etc.</a:t>
            </a:r>
          </a:p>
          <a:p>
            <a:pPr marL="171450" indent="-171450"/>
            <a:r>
              <a:rPr lang="en-NZ" dirty="0"/>
              <a:t>It is important to note that, in CSS, %age widths are determined </a:t>
            </a:r>
            <a:r>
              <a:rPr lang="en-NZ" b="1" i="1" dirty="0"/>
              <a:t>relative to the containing element in the DOM</a:t>
            </a:r>
            <a:r>
              <a:rPr lang="en-NZ" dirty="0"/>
              <a:t> not relative to the window.</a:t>
            </a:r>
          </a:p>
          <a:p>
            <a:pPr marL="171450" indent="-171450"/>
            <a:r>
              <a:rPr lang="en-NZ" dirty="0"/>
              <a:t>Some more example in a moment.</a:t>
            </a:r>
          </a:p>
          <a:p>
            <a:pPr marL="171450" indent="-171450"/>
            <a:r>
              <a:rPr lang="en-NZ" dirty="0"/>
              <a:t>Now at full-screen, our page looks exactly the same. But at 320….</a:t>
            </a:r>
          </a:p>
          <a:p>
            <a:endParaRPr lang="en-NZ" dirty="0"/>
          </a:p>
        </p:txBody>
      </p:sp>
      <p:pic>
        <p:nvPicPr>
          <p:cNvPr id="2050" name="Picture 2"/>
          <p:cNvPicPr>
            <a:picLocks noChangeAspect="1" noChangeArrowheads="1"/>
          </p:cNvPicPr>
          <p:nvPr/>
        </p:nvPicPr>
        <p:blipFill>
          <a:blip r:embed="rId3" cstate="print"/>
          <a:srcRect/>
          <a:stretch>
            <a:fillRect/>
          </a:stretch>
        </p:blipFill>
        <p:spPr bwMode="auto">
          <a:xfrm>
            <a:off x="457200" y="1643062"/>
            <a:ext cx="3236075" cy="4833938"/>
          </a:xfrm>
          <a:prstGeom prst="rect">
            <a:avLst/>
          </a:prstGeom>
          <a:noFill/>
          <a:ln w="9525">
            <a:noFill/>
            <a:miter lim="800000"/>
            <a:headEnd/>
            <a:tailEnd/>
          </a:ln>
        </p:spPr>
      </p:pic>
    </p:spTree>
    <p:extLst>
      <p:ext uri="{BB962C8B-B14F-4D97-AF65-F5344CB8AC3E}">
        <p14:creationId xmlns:p14="http://schemas.microsoft.com/office/powerpoint/2010/main" val="14979183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 for Device orientation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33600"/>
            <a:ext cx="662744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43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The Mobile Web is Different</a:t>
            </a:r>
            <a:endParaRPr lang="en-US" dirty="0"/>
          </a:p>
        </p:txBody>
      </p:sp>
      <p:sp>
        <p:nvSpPr>
          <p:cNvPr id="3" name="Content Placeholder 2"/>
          <p:cNvSpPr>
            <a:spLocks noGrp="1"/>
          </p:cNvSpPr>
          <p:nvPr>
            <p:ph idx="1"/>
          </p:nvPr>
        </p:nvSpPr>
        <p:spPr/>
        <p:txBody>
          <a:bodyPr>
            <a:normAutofit fontScale="85000" lnSpcReduction="20000"/>
          </a:bodyPr>
          <a:lstStyle/>
          <a:p>
            <a:pPr marL="171450" indent="-171450"/>
            <a:r>
              <a:rPr lang="en-NZ" dirty="0" smtClean="0"/>
              <a:t>Basically</a:t>
            </a:r>
            <a:r>
              <a:rPr lang="en-NZ" dirty="0"/>
              <a:t>, </a:t>
            </a:r>
            <a:r>
              <a:rPr lang="en-NZ" dirty="0" smtClean="0"/>
              <a:t>the previous quote argues that you </a:t>
            </a:r>
            <a:r>
              <a:rPr lang="en-NZ" b="1" dirty="0"/>
              <a:t>shouldn’t</a:t>
            </a:r>
            <a:r>
              <a:rPr lang="en-NZ" dirty="0"/>
              <a:t> build one website for, say, your restaurant, and expect people to browse it from the desktop or their phone (even assuming you use the various techniques available to make it usable on the phone</a:t>
            </a:r>
            <a:r>
              <a:rPr lang="en-NZ" dirty="0" smtClean="0"/>
              <a:t>)</a:t>
            </a:r>
            <a:endParaRPr lang="en-NZ" dirty="0"/>
          </a:p>
          <a:p>
            <a:pPr marL="171450" indent="-171450"/>
            <a:r>
              <a:rPr lang="en-NZ" dirty="0"/>
              <a:t>This is because the </a:t>
            </a:r>
            <a:r>
              <a:rPr lang="en-NZ" i="1" dirty="0"/>
              <a:t>use cases</a:t>
            </a:r>
            <a:r>
              <a:rPr lang="en-NZ" dirty="0"/>
              <a:t> of mobile and desktop are </a:t>
            </a:r>
            <a:r>
              <a:rPr lang="en-NZ" dirty="0" smtClean="0"/>
              <a:t>different </a:t>
            </a:r>
            <a:r>
              <a:rPr lang="en-NZ" dirty="0"/>
              <a:t>People on mobile devices are generally away from home, on the move, in the middle of something, looking to perform some </a:t>
            </a:r>
            <a:r>
              <a:rPr lang="en-NZ" dirty="0" smtClean="0"/>
              <a:t>task </a:t>
            </a:r>
            <a:r>
              <a:rPr lang="en-NZ" dirty="0"/>
              <a:t>People on desktop are sitting in the their lounges. </a:t>
            </a:r>
          </a:p>
          <a:p>
            <a:pPr marL="171450" indent="-171450"/>
            <a:r>
              <a:rPr lang="en-NZ" dirty="0"/>
              <a:t>So, for your restaurant, the mobile and non-mobile users want to do different things. A desktop user might be strolling through menus from many local restaurants trying to pick out a place for a special occasion dinner; the mobile guy want to directions because he’s late for his dinner date.</a:t>
            </a:r>
          </a:p>
          <a:p>
            <a:pPr marL="171450" indent="-171450"/>
            <a:r>
              <a:rPr lang="en-NZ" b="1" dirty="0"/>
              <a:t>The same site </a:t>
            </a:r>
            <a:r>
              <a:rPr lang="en-NZ" b="1" dirty="0" smtClean="0"/>
              <a:t>can NOT </a:t>
            </a:r>
            <a:r>
              <a:rPr lang="en-NZ" b="1" dirty="0"/>
              <a:t>be optimal for both these use cases.</a:t>
            </a:r>
          </a:p>
          <a:p>
            <a:pPr marL="171450" indent="-171450"/>
            <a:r>
              <a:rPr lang="en-NZ" dirty="0"/>
              <a:t>In recognition of the physical limitation of mobile devices (reduced screen size, resolution and bandwidth) Nielson suggests not only restructuring the content of your site into different html/</a:t>
            </a:r>
            <a:r>
              <a:rPr lang="en-NZ" dirty="0" err="1"/>
              <a:t>css</a:t>
            </a:r>
            <a:r>
              <a:rPr lang="en-NZ" dirty="0"/>
              <a:t> chunks, but also slicing back the content</a:t>
            </a:r>
          </a:p>
          <a:p>
            <a:endParaRPr lang="en-US" dirty="0"/>
          </a:p>
        </p:txBody>
      </p:sp>
    </p:spTree>
    <p:extLst>
      <p:ext uri="{BB962C8B-B14F-4D97-AF65-F5344CB8AC3E}">
        <p14:creationId xmlns:p14="http://schemas.microsoft.com/office/powerpoint/2010/main" val="2520615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3962400" y="1600200"/>
            <a:ext cx="5029200" cy="4876800"/>
          </a:xfrm>
        </p:spPr>
        <p:txBody>
          <a:bodyPr>
            <a:normAutofit fontScale="92500" lnSpcReduction="20000"/>
          </a:bodyPr>
          <a:lstStyle/>
          <a:p>
            <a:pPr marL="171450" indent="-171450"/>
            <a:r>
              <a:rPr lang="en-NZ" dirty="0"/>
              <a:t>You can see it change abruptly as you resize the browser window.</a:t>
            </a:r>
          </a:p>
          <a:p>
            <a:pPr marL="171450" indent="-171450"/>
            <a:r>
              <a:rPr lang="en-NZ" dirty="0"/>
              <a:t>The point at which it changes is called a “breakpoint”. </a:t>
            </a:r>
          </a:p>
          <a:p>
            <a:pPr marL="171450" indent="-171450"/>
            <a:r>
              <a:rPr lang="en-NZ" dirty="0"/>
              <a:t>In this example, we have one breakpoint at 320 </a:t>
            </a:r>
            <a:r>
              <a:rPr lang="en-NZ" dirty="0" err="1"/>
              <a:t>px</a:t>
            </a:r>
            <a:r>
              <a:rPr lang="en-NZ" dirty="0"/>
              <a:t>.</a:t>
            </a:r>
          </a:p>
          <a:p>
            <a:pPr marL="171450" indent="-171450"/>
            <a:r>
              <a:rPr lang="en-NZ" dirty="0"/>
              <a:t>Note that you can have as many media query blocks and thus as many breakpoints as you want.</a:t>
            </a:r>
          </a:p>
          <a:p>
            <a:pPr marL="171450" indent="-171450"/>
            <a:r>
              <a:rPr lang="en-NZ" dirty="0"/>
              <a:t>By using different values of min-width and max-width, you can target all the specific device sizes you care about, for example: phone, </a:t>
            </a:r>
            <a:r>
              <a:rPr lang="en-NZ" dirty="0" err="1"/>
              <a:t>iPad</a:t>
            </a:r>
            <a:r>
              <a:rPr lang="en-NZ" dirty="0"/>
              <a:t>, desktop.</a:t>
            </a:r>
          </a:p>
          <a:p>
            <a:pPr marL="171450" indent="-171450"/>
            <a:r>
              <a:rPr lang="en-NZ" dirty="0"/>
              <a:t>We’ll talk about breakpoints some more in just a minute….</a:t>
            </a:r>
          </a:p>
          <a:p>
            <a:endParaRPr lang="en-NZ"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24000"/>
            <a:ext cx="3190875" cy="487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4009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342900" y="2523454"/>
            <a:ext cx="8420100" cy="4334546"/>
          </a:xfrm>
        </p:spPr>
        <p:txBody>
          <a:bodyPr>
            <a:normAutofit fontScale="92500" lnSpcReduction="20000"/>
          </a:bodyPr>
          <a:lstStyle/>
          <a:p>
            <a:r>
              <a:rPr lang="en-NZ" dirty="0" smtClean="0"/>
              <a:t>Making elements disappear</a:t>
            </a:r>
          </a:p>
          <a:p>
            <a:pPr marL="171450" indent="-171450"/>
            <a:r>
              <a:rPr lang="en-NZ" dirty="0" smtClean="0"/>
              <a:t>Set </a:t>
            </a:r>
            <a:r>
              <a:rPr lang="en-NZ" dirty="0" err="1"/>
              <a:t>display:none</a:t>
            </a:r>
            <a:endParaRPr lang="en-NZ" dirty="0"/>
          </a:p>
          <a:p>
            <a:pPr marL="171450" indent="-171450"/>
            <a:r>
              <a:rPr lang="en-NZ" dirty="0"/>
              <a:t>Using this technique you can provide lots of contents when the browser is big and not have to worry about it cluttering things up when the browser is small. </a:t>
            </a:r>
          </a:p>
          <a:p>
            <a:pPr marL="171450" indent="-171450"/>
            <a:r>
              <a:rPr lang="en-NZ" dirty="0"/>
              <a:t>Any problems with this that you can think of? =&gt;</a:t>
            </a:r>
            <a:r>
              <a:rPr lang="en-NZ" dirty="0" err="1"/>
              <a:t>Display:none</a:t>
            </a:r>
            <a:r>
              <a:rPr lang="en-NZ" dirty="0"/>
              <a:t> hides content, it doesn’t remove it</a:t>
            </a:r>
          </a:p>
          <a:p>
            <a:pPr marL="628650" lvl="1" indent="-171450"/>
            <a:r>
              <a:rPr lang="en-NZ" dirty="0"/>
              <a:t> Thus content that’s in the default html &amp; CSS (so not including images assigned via background </a:t>
            </a:r>
            <a:r>
              <a:rPr lang="en-NZ" dirty="0" err="1"/>
              <a:t>url</a:t>
            </a:r>
            <a:r>
              <a:rPr lang="en-NZ" dirty="0"/>
              <a:t>) is downloaded to the browser whether it’s hidden or not.</a:t>
            </a:r>
          </a:p>
          <a:p>
            <a:pPr marL="628650" lvl="1" indent="-171450"/>
            <a:r>
              <a:rPr lang="en-NZ" dirty="0"/>
              <a:t>One of the big issues around web for mobile is reduced bandwidth and slow download times, so this is a problem.</a:t>
            </a:r>
          </a:p>
          <a:p>
            <a:pPr marL="628650" lvl="1" indent="-171450"/>
            <a:r>
              <a:rPr lang="en-NZ" dirty="0"/>
              <a:t>Solutions? =&gt; Make the mobile content the default, and add with media queries for larger screens.</a:t>
            </a:r>
          </a:p>
          <a:p>
            <a:endParaRPr lang="en-NZ"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58" r="5858" b="13472"/>
          <a:stretch/>
        </p:blipFill>
        <p:spPr bwMode="auto">
          <a:xfrm>
            <a:off x="4267200" y="533399"/>
            <a:ext cx="4648200" cy="199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liveweave.com/urzBsf</a:t>
            </a:r>
            <a:endParaRPr lang="en-US" dirty="0" smtClean="0"/>
          </a:p>
          <a:p>
            <a:endParaRPr lang="en-US" dirty="0"/>
          </a:p>
        </p:txBody>
      </p:sp>
    </p:spTree>
    <p:extLst>
      <p:ext uri="{BB962C8B-B14F-4D97-AF65-F5344CB8AC3E}">
        <p14:creationId xmlns:p14="http://schemas.microsoft.com/office/powerpoint/2010/main" val="1606678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Grids</a:t>
            </a:r>
            <a:endParaRPr lang="en-NZ" dirty="0"/>
          </a:p>
        </p:txBody>
      </p:sp>
      <p:sp>
        <p:nvSpPr>
          <p:cNvPr id="3" name="Content Placeholder 2"/>
          <p:cNvSpPr>
            <a:spLocks noGrp="1"/>
          </p:cNvSpPr>
          <p:nvPr>
            <p:ph idx="1"/>
          </p:nvPr>
        </p:nvSpPr>
        <p:spPr/>
        <p:txBody>
          <a:bodyPr/>
          <a:lstStyle/>
          <a:p>
            <a:r>
              <a:rPr lang="en-NZ" dirty="0" smtClean="0"/>
              <a:t>Specify element widths as percentages of their containing element</a:t>
            </a:r>
          </a:p>
          <a:p>
            <a:r>
              <a:rPr lang="en-NZ" dirty="0"/>
              <a:t>The second cornerstone of RWD</a:t>
            </a:r>
          </a:p>
          <a:p>
            <a:endParaRPr lang="en-NZ"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465928"/>
            <a:ext cx="28575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2362200"/>
            <a:ext cx="2140299"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83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Grids</a:t>
            </a:r>
            <a:endParaRPr lang="en-NZ" dirty="0"/>
          </a:p>
        </p:txBody>
      </p:sp>
      <p:pic>
        <p:nvPicPr>
          <p:cNvPr id="1331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676400"/>
            <a:ext cx="8534400" cy="11094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813" y="3429000"/>
            <a:ext cx="4167187" cy="1347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8414" y="3048000"/>
            <a:ext cx="2219684"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5424" y="5083745"/>
            <a:ext cx="6300787" cy="1754326"/>
          </a:xfrm>
          <a:prstGeom prst="rect">
            <a:avLst/>
          </a:prstGeom>
          <a:noFill/>
        </p:spPr>
        <p:txBody>
          <a:bodyPr wrap="square" rtlCol="0">
            <a:spAutoFit/>
          </a:bodyPr>
          <a:lstStyle/>
          <a:p>
            <a:pPr marL="171450" indent="-171450">
              <a:buFont typeface="Arial" pitchFamily="34" charset="0"/>
              <a:buChar char="•"/>
            </a:pPr>
            <a:r>
              <a:rPr lang="en-NZ" dirty="0"/>
              <a:t>NO media queries here, just the </a:t>
            </a:r>
            <a:r>
              <a:rPr lang="en-NZ" dirty="0" err="1"/>
              <a:t>divs</a:t>
            </a:r>
            <a:r>
              <a:rPr lang="en-NZ" dirty="0"/>
              <a:t> resizing themselves to a percentage of the containing element.</a:t>
            </a:r>
          </a:p>
          <a:p>
            <a:pPr marL="171450" indent="-171450">
              <a:buFont typeface="Arial" pitchFamily="34" charset="0"/>
              <a:buChar char="•"/>
            </a:pPr>
            <a:r>
              <a:rPr lang="en-NZ" dirty="0"/>
              <a:t>There are complexities with dealing with the content and allowing for borders, margins and paddings, but this is the basic idea.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622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liveweave.com/ETEPRe</a:t>
            </a:r>
            <a:endParaRPr lang="en-US" dirty="0" smtClean="0"/>
          </a:p>
          <a:p>
            <a:endParaRPr lang="en-US" dirty="0"/>
          </a:p>
        </p:txBody>
      </p:sp>
    </p:spTree>
    <p:extLst>
      <p:ext uri="{BB962C8B-B14F-4D97-AF65-F5344CB8AC3E}">
        <p14:creationId xmlns:p14="http://schemas.microsoft.com/office/powerpoint/2010/main" val="1042646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Media</a:t>
            </a:r>
            <a:endParaRPr lang="en-NZ" dirty="0"/>
          </a:p>
        </p:txBody>
      </p:sp>
      <p:sp>
        <p:nvSpPr>
          <p:cNvPr id="3" name="Content Placeholder 2"/>
          <p:cNvSpPr>
            <a:spLocks noGrp="1"/>
          </p:cNvSpPr>
          <p:nvPr>
            <p:ph idx="1"/>
          </p:nvPr>
        </p:nvSpPr>
        <p:spPr>
          <a:xfrm>
            <a:off x="457200" y="4572000"/>
            <a:ext cx="8229600" cy="1905000"/>
          </a:xfrm>
        </p:spPr>
        <p:txBody>
          <a:bodyPr>
            <a:normAutofit fontScale="92500" lnSpcReduction="20000"/>
          </a:bodyPr>
          <a:lstStyle/>
          <a:p>
            <a:pPr marL="171450" indent="-171450"/>
            <a:r>
              <a:rPr lang="en-NZ" dirty="0"/>
              <a:t>A very different problem from layout.</a:t>
            </a:r>
          </a:p>
          <a:p>
            <a:pPr marL="171450" indent="-171450">
              <a:spcBef>
                <a:spcPts val="0"/>
              </a:spcBef>
              <a:buClrTx/>
              <a:buSzTx/>
              <a:defRPr/>
            </a:pPr>
            <a:r>
              <a:rPr lang="en-NZ" dirty="0"/>
              <a:t>Still experimental for embedded video, applets, etc.</a:t>
            </a:r>
          </a:p>
          <a:p>
            <a:pPr marL="171450" indent="-171450"/>
            <a:r>
              <a:rPr lang="en-NZ" dirty="0"/>
              <a:t>As it turns out, at least for images, the whole resizing thing is straightforward</a:t>
            </a:r>
          </a:p>
          <a:p>
            <a:pPr marL="171450" indent="-171450"/>
            <a:r>
              <a:rPr lang="en-NZ" dirty="0"/>
              <a:t>Here is some normal html, we look at the page as we shrink the browser window…</a:t>
            </a:r>
          </a:p>
          <a:p>
            <a:pPr marL="0" indent="0">
              <a:buNone/>
            </a:pPr>
            <a:endParaRPr lang="en-NZ" dirty="0"/>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17743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686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Media</a:t>
            </a:r>
            <a:endParaRPr lang="en-NZ" dirty="0"/>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752600"/>
            <a:ext cx="5302469" cy="15622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4081729"/>
            <a:ext cx="1295400" cy="21666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4081729"/>
            <a:ext cx="3276600" cy="923330"/>
          </a:xfrm>
          <a:prstGeom prst="rect">
            <a:avLst/>
          </a:prstGeom>
          <a:noFill/>
        </p:spPr>
        <p:txBody>
          <a:bodyPr wrap="square" rtlCol="0">
            <a:spAutoFit/>
          </a:bodyPr>
          <a:lstStyle/>
          <a:p>
            <a:endParaRPr lang="en-NZ" dirty="0"/>
          </a:p>
          <a:p>
            <a:pPr marL="171450" indent="-171450">
              <a:buFont typeface="Arial" pitchFamily="34" charset="0"/>
              <a:buChar char="•"/>
            </a:pPr>
            <a:r>
              <a:rPr lang="en-NZ" dirty="0" smtClean="0"/>
              <a:t>the </a:t>
            </a:r>
            <a:r>
              <a:rPr lang="en-NZ" dirty="0"/>
              <a:t>image just gets cut off.</a:t>
            </a:r>
          </a:p>
          <a:p>
            <a:endParaRPr lang="en-US" dirty="0"/>
          </a:p>
        </p:txBody>
      </p:sp>
    </p:spTree>
    <p:extLst>
      <p:ext uri="{BB962C8B-B14F-4D97-AF65-F5344CB8AC3E}">
        <p14:creationId xmlns:p14="http://schemas.microsoft.com/office/powerpoint/2010/main" val="244197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Media</a:t>
            </a:r>
            <a:endParaRPr lang="en-NZ" dirty="0"/>
          </a:p>
        </p:txBody>
      </p:sp>
      <p:sp>
        <p:nvSpPr>
          <p:cNvPr id="3" name="Content Placeholder 2"/>
          <p:cNvSpPr>
            <a:spLocks noGrp="1"/>
          </p:cNvSpPr>
          <p:nvPr>
            <p:ph idx="1"/>
          </p:nvPr>
        </p:nvSpPr>
        <p:spPr/>
        <p:txBody>
          <a:bodyPr/>
          <a:lstStyle/>
          <a:p>
            <a:endParaRPr lang="en-NZ"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06" y="1752600"/>
            <a:ext cx="5848494"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0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Media</a:t>
            </a:r>
            <a:endParaRPr lang="en-NZ" dirty="0"/>
          </a:p>
        </p:txBody>
      </p:sp>
      <p:sp>
        <p:nvSpPr>
          <p:cNvPr id="3" name="Content Placeholder 2"/>
          <p:cNvSpPr>
            <a:spLocks noGrp="1"/>
          </p:cNvSpPr>
          <p:nvPr>
            <p:ph idx="1"/>
          </p:nvPr>
        </p:nvSpPr>
        <p:spPr>
          <a:xfrm>
            <a:off x="457200" y="3657600"/>
            <a:ext cx="5029200" cy="2819400"/>
          </a:xfrm>
        </p:spPr>
        <p:txBody>
          <a:bodyPr>
            <a:normAutofit fontScale="85000" lnSpcReduction="20000"/>
          </a:bodyPr>
          <a:lstStyle/>
          <a:p>
            <a:pPr marL="171450" indent="-171450"/>
            <a:r>
              <a:rPr lang="en-NZ" dirty="0" smtClean="0"/>
              <a:t>Your </a:t>
            </a:r>
            <a:r>
              <a:rPr lang="en-NZ" dirty="0"/>
              <a:t>images will resize to 100% of their containing element.</a:t>
            </a:r>
          </a:p>
          <a:p>
            <a:pPr marL="171450" indent="-171450"/>
            <a:r>
              <a:rPr lang="en-NZ" dirty="0"/>
              <a:t>And that’s pretty much responsive design.</a:t>
            </a:r>
          </a:p>
          <a:p>
            <a:pPr marL="171450" indent="-171450"/>
            <a:r>
              <a:rPr lang="en-NZ" dirty="0"/>
              <a:t>Don’t be fooled though: while the concepts seem easy -- use conditional CSS to accommodate different screen sizes – the implementation is anything but easy.</a:t>
            </a:r>
          </a:p>
          <a:p>
            <a:pPr marL="171450" indent="-171450"/>
            <a:r>
              <a:rPr lang="en-NZ" dirty="0"/>
              <a:t>Here’s just one of the problems….</a:t>
            </a:r>
          </a:p>
          <a:p>
            <a:pPr marL="0" indent="0">
              <a:buNone/>
            </a:pPr>
            <a:endParaRPr lang="en-NZ" dirty="0"/>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752600"/>
            <a:ext cx="5302469" cy="15622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4114800"/>
            <a:ext cx="867801"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778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Mobile Web is Different</a:t>
            </a:r>
            <a:endParaRPr lang="en-NZ" dirty="0"/>
          </a:p>
        </p:txBody>
      </p:sp>
      <p:sp>
        <p:nvSpPr>
          <p:cNvPr id="3" name="Content Placeholder 2"/>
          <p:cNvSpPr>
            <a:spLocks noGrp="1"/>
          </p:cNvSpPr>
          <p:nvPr>
            <p:ph idx="1"/>
          </p:nvPr>
        </p:nvSpPr>
        <p:spPr/>
        <p:txBody>
          <a:bodyPr>
            <a:normAutofit/>
          </a:bodyPr>
          <a:lstStyle/>
          <a:p>
            <a:r>
              <a:rPr lang="en-NZ" dirty="0" smtClean="0"/>
              <a:t>…”if </a:t>
            </a:r>
            <a:r>
              <a:rPr lang="en-NZ" dirty="0"/>
              <a:t>all you want to do is make sure that your site works on a few high end mobile devices, and you don't care particularly about catering for the mobile web </a:t>
            </a:r>
            <a:r>
              <a:rPr lang="en-NZ" dirty="0" smtClean="0"/>
              <a:t>user [use one site for both desktop and mobile].</a:t>
            </a:r>
          </a:p>
          <a:p>
            <a:r>
              <a:rPr lang="en-NZ" dirty="0" smtClean="0"/>
              <a:t>If</a:t>
            </a:r>
            <a:r>
              <a:rPr lang="en-NZ" dirty="0"/>
              <a:t>, on the other hand, you want to deliver a full designed-for-mobile experience </a:t>
            </a:r>
            <a:r>
              <a:rPr lang="en-NZ" dirty="0" smtClean="0"/>
              <a:t>[make separate sites]. There </a:t>
            </a:r>
            <a:r>
              <a:rPr lang="en-NZ" dirty="0"/>
              <a:t>is a reason why essentially all of the top internet brands use this approach</a:t>
            </a:r>
            <a:r>
              <a:rPr lang="en-NZ" dirty="0" smtClean="0"/>
              <a:t>.”*</a:t>
            </a:r>
          </a:p>
          <a:p>
            <a:pPr marL="0" indent="0" algn="r">
              <a:buNone/>
            </a:pPr>
            <a:r>
              <a:rPr lang="en-NZ" dirty="0" smtClean="0"/>
              <a:t>Ronan </a:t>
            </a:r>
            <a:r>
              <a:rPr lang="en-NZ" dirty="0" err="1" smtClean="0"/>
              <a:t>Cremin</a:t>
            </a:r>
            <a:r>
              <a:rPr lang="en-NZ" dirty="0" smtClean="0"/>
              <a:t> (</a:t>
            </a:r>
            <a:r>
              <a:rPr lang="en-NZ" dirty="0" err="1" smtClean="0"/>
              <a:t>mobiforge</a:t>
            </a:r>
            <a:r>
              <a:rPr lang="en-NZ" dirty="0" smtClean="0"/>
              <a:t>)</a:t>
            </a:r>
          </a:p>
          <a:p>
            <a:pPr marL="0" indent="0">
              <a:buNone/>
            </a:pPr>
            <a:endParaRPr lang="en-NZ" dirty="0"/>
          </a:p>
        </p:txBody>
      </p:sp>
      <p:sp>
        <p:nvSpPr>
          <p:cNvPr id="4" name="TextBox 3"/>
          <p:cNvSpPr txBox="1"/>
          <p:nvPr/>
        </p:nvSpPr>
        <p:spPr>
          <a:xfrm>
            <a:off x="685800" y="5562600"/>
            <a:ext cx="8153400" cy="923330"/>
          </a:xfrm>
          <a:prstGeom prst="rect">
            <a:avLst/>
          </a:prstGeom>
          <a:noFill/>
        </p:spPr>
        <p:txBody>
          <a:bodyPr wrap="square" rtlCol="0">
            <a:spAutoFit/>
          </a:bodyPr>
          <a:lstStyle/>
          <a:p>
            <a:r>
              <a:rPr lang="en-NZ" dirty="0" smtClean="0"/>
              <a:t>*</a:t>
            </a:r>
            <a:r>
              <a:rPr lang="en-NZ" dirty="0" err="1" smtClean="0"/>
              <a:t>Cremin</a:t>
            </a:r>
            <a:r>
              <a:rPr lang="en-NZ" dirty="0" smtClean="0"/>
              <a:t> </a:t>
            </a:r>
            <a:r>
              <a:rPr lang="en-NZ" dirty="0"/>
              <a:t>is referring here to Google, Facebook, Amazon, </a:t>
            </a:r>
            <a:r>
              <a:rPr lang="en-NZ" dirty="0" err="1"/>
              <a:t>Youtube</a:t>
            </a:r>
            <a:r>
              <a:rPr lang="en-NZ" dirty="0"/>
              <a:t>, </a:t>
            </a:r>
            <a:r>
              <a:rPr lang="en-NZ" dirty="0" err="1"/>
              <a:t>Ebay</a:t>
            </a:r>
            <a:r>
              <a:rPr lang="en-NZ" dirty="0"/>
              <a:t> and Yahoo, all of whom have </a:t>
            </a:r>
            <a:r>
              <a:rPr lang="en-NZ" b="1" i="1" dirty="0"/>
              <a:t>separate sites </a:t>
            </a:r>
            <a:r>
              <a:rPr lang="en-NZ" dirty="0"/>
              <a:t>for mobile and desktop</a:t>
            </a:r>
          </a:p>
          <a:p>
            <a:endParaRPr lang="en-US" dirty="0"/>
          </a:p>
        </p:txBody>
      </p:sp>
    </p:spTree>
    <p:extLst>
      <p:ext uri="{BB962C8B-B14F-4D97-AF65-F5344CB8AC3E}">
        <p14:creationId xmlns:p14="http://schemas.microsoft.com/office/powerpoint/2010/main" val="15869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liveweave.com/VoRzZA</a:t>
            </a:r>
            <a:endParaRPr lang="en-US" dirty="0" smtClean="0"/>
          </a:p>
          <a:p>
            <a:endParaRPr lang="en-US" dirty="0"/>
          </a:p>
        </p:txBody>
      </p:sp>
    </p:spTree>
    <p:extLst>
      <p:ext uri="{BB962C8B-B14F-4D97-AF65-F5344CB8AC3E}">
        <p14:creationId xmlns:p14="http://schemas.microsoft.com/office/powerpoint/2010/main" val="746957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Breakpoints</a:t>
            </a:r>
            <a:endParaRPr lang="en-NZ" dirty="0"/>
          </a:p>
        </p:txBody>
      </p:sp>
      <p:sp>
        <p:nvSpPr>
          <p:cNvPr id="3" name="Content Placeholder 2"/>
          <p:cNvSpPr>
            <a:spLocks noGrp="1"/>
          </p:cNvSpPr>
          <p:nvPr>
            <p:ph idx="1"/>
          </p:nvPr>
        </p:nvSpPr>
        <p:spPr>
          <a:xfrm>
            <a:off x="457200" y="5943600"/>
            <a:ext cx="8229600" cy="838200"/>
          </a:xfrm>
        </p:spPr>
        <p:txBody>
          <a:bodyPr/>
          <a:lstStyle/>
          <a:p>
            <a:r>
              <a:rPr lang="en-NZ" dirty="0"/>
              <a:t>http://www.netmagazine.com/tutorials/determining-breakpoints-responsive-design</a:t>
            </a:r>
          </a:p>
        </p:txBody>
      </p:sp>
      <p:pic>
        <p:nvPicPr>
          <p:cNvPr id="4" name="Picture 3"/>
          <p:cNvPicPr/>
          <p:nvPr/>
        </p:nvPicPr>
        <p:blipFill>
          <a:blip r:embed="rId3" cstate="print"/>
          <a:stretch>
            <a:fillRect/>
          </a:stretch>
        </p:blipFill>
        <p:spPr>
          <a:xfrm>
            <a:off x="1447800" y="1524000"/>
            <a:ext cx="5875020" cy="4404360"/>
          </a:xfrm>
          <a:prstGeom prst="rect">
            <a:avLst/>
          </a:prstGeom>
        </p:spPr>
      </p:pic>
    </p:spTree>
    <p:extLst>
      <p:ext uri="{BB962C8B-B14F-4D97-AF65-F5344CB8AC3E}">
        <p14:creationId xmlns:p14="http://schemas.microsoft.com/office/powerpoint/2010/main" val="241314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Breakpoints</a:t>
            </a:r>
            <a:endParaRPr lang="en-US" dirty="0"/>
          </a:p>
        </p:txBody>
      </p:sp>
      <p:sp>
        <p:nvSpPr>
          <p:cNvPr id="3" name="Content Placeholder 2"/>
          <p:cNvSpPr>
            <a:spLocks noGrp="1"/>
          </p:cNvSpPr>
          <p:nvPr>
            <p:ph idx="1"/>
          </p:nvPr>
        </p:nvSpPr>
        <p:spPr/>
        <p:txBody>
          <a:bodyPr>
            <a:normAutofit/>
          </a:bodyPr>
          <a:lstStyle/>
          <a:p>
            <a:pPr marL="171450" indent="-171450"/>
            <a:r>
              <a:rPr lang="en-NZ" dirty="0"/>
              <a:t>Just one of the complexities of RWD.</a:t>
            </a:r>
          </a:p>
          <a:p>
            <a:pPr marL="171450" indent="-171450"/>
            <a:r>
              <a:rPr lang="en-NZ" dirty="0"/>
              <a:t>Essentially you are being asked to write cascading CSS for all the important breakpoints </a:t>
            </a:r>
            <a:endParaRPr lang="en-NZ" dirty="0" smtClean="0"/>
          </a:p>
          <a:p>
            <a:pPr marL="171450" indent="-171450"/>
            <a:r>
              <a:rPr lang="en-NZ" dirty="0" smtClean="0"/>
              <a:t>The </a:t>
            </a:r>
            <a:r>
              <a:rPr lang="en-NZ" dirty="0"/>
              <a:t>general suggestion is to serve different physical style sheets at the major breakpoints (done by using media queries in the &lt;link</a:t>
            </a:r>
            <a:r>
              <a:rPr lang="en-NZ" dirty="0" smtClean="0"/>
              <a:t>&gt;) </a:t>
            </a:r>
            <a:r>
              <a:rPr lang="en-NZ" dirty="0"/>
              <a:t>and using embedded media queries for the minor break points.</a:t>
            </a:r>
          </a:p>
          <a:p>
            <a:pPr marL="171450" indent="-171450"/>
            <a:r>
              <a:rPr lang="en-NZ" dirty="0"/>
              <a:t>You end up writing </a:t>
            </a:r>
            <a:r>
              <a:rPr lang="en-NZ" b="1" i="1" dirty="0"/>
              <a:t>a lot</a:t>
            </a:r>
            <a:r>
              <a:rPr lang="en-NZ" dirty="0"/>
              <a:t> of CSS. So if you thought the advantage of RWD over dedicated mobile sites was having to write less CSS, that was wrong</a:t>
            </a:r>
            <a:r>
              <a:rPr lang="en-NZ" dirty="0" smtClean="0"/>
              <a:t>.</a:t>
            </a:r>
            <a:endParaRPr lang="en-NZ" dirty="0"/>
          </a:p>
        </p:txBody>
      </p:sp>
    </p:spTree>
    <p:extLst>
      <p:ext uri="{BB962C8B-B14F-4D97-AF65-F5344CB8AC3E}">
        <p14:creationId xmlns:p14="http://schemas.microsoft.com/office/powerpoint/2010/main" val="1139245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Making the iPhone Behave</a:t>
            </a:r>
            <a:endParaRPr lang="en-NZ"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57800" y="1676400"/>
            <a:ext cx="3200400" cy="4800600"/>
          </a:xfrm>
          <a:ln w="3175">
            <a:solidFill>
              <a:schemeClr val="tx1"/>
            </a:solidFill>
          </a:ln>
        </p:spPr>
      </p:pic>
      <p:sp>
        <p:nvSpPr>
          <p:cNvPr id="3" name="TextBox 2"/>
          <p:cNvSpPr txBox="1"/>
          <p:nvPr/>
        </p:nvSpPr>
        <p:spPr>
          <a:xfrm>
            <a:off x="304800" y="1600201"/>
            <a:ext cx="4495800" cy="4801314"/>
          </a:xfrm>
          <a:prstGeom prst="rect">
            <a:avLst/>
          </a:prstGeom>
          <a:noFill/>
        </p:spPr>
        <p:txBody>
          <a:bodyPr wrap="square" rtlCol="0">
            <a:spAutoFit/>
          </a:bodyPr>
          <a:lstStyle/>
          <a:p>
            <a:pPr marL="171450" indent="-171450">
              <a:buFont typeface="Arial" pitchFamily="34" charset="0"/>
              <a:buChar char="•"/>
            </a:pPr>
            <a:r>
              <a:rPr lang="en-NZ" dirty="0"/>
              <a:t>This is what the ODT looks like on </a:t>
            </a:r>
            <a:r>
              <a:rPr lang="en-NZ" dirty="0" smtClean="0"/>
              <a:t>iPhone</a:t>
            </a:r>
            <a:r>
              <a:rPr lang="en-NZ" dirty="0"/>
              <a:t>. It squishes down really, really tiny.</a:t>
            </a:r>
          </a:p>
          <a:p>
            <a:pPr marL="171450" indent="-171450">
              <a:buFont typeface="Arial" pitchFamily="34" charset="0"/>
              <a:buChar char="•"/>
            </a:pPr>
            <a:r>
              <a:rPr lang="en-NZ" dirty="0"/>
              <a:t>This happens because Safari on </a:t>
            </a:r>
            <a:r>
              <a:rPr lang="en-NZ" dirty="0" err="1"/>
              <a:t>iOS</a:t>
            </a:r>
            <a:r>
              <a:rPr lang="en-NZ" dirty="0"/>
              <a:t> pretends to be 960 pixels wide. When fully zoomed out (i.e. normal), it makes teeny tiny pixels.</a:t>
            </a:r>
          </a:p>
          <a:p>
            <a:pPr marL="171450" indent="-171450">
              <a:buFont typeface="Arial" pitchFamily="34" charset="0"/>
              <a:buChar char="•"/>
            </a:pPr>
            <a:r>
              <a:rPr lang="en-NZ" dirty="0"/>
              <a:t>The logic is that users will want to get the full site, and are willing to zoom and pinch to read and navigate.</a:t>
            </a:r>
          </a:p>
          <a:p>
            <a:pPr marL="171450" indent="-171450">
              <a:buFont typeface="Arial" pitchFamily="34" charset="0"/>
              <a:buChar char="•"/>
            </a:pPr>
            <a:r>
              <a:rPr lang="en-NZ" dirty="0"/>
              <a:t>If you have written a responsive site, you want the browser not to do this. You want it to say it’s 320 pixels when it is.</a:t>
            </a:r>
          </a:p>
          <a:p>
            <a:pPr marL="171450" indent="-171450">
              <a:buFont typeface="Arial" pitchFamily="34" charset="0"/>
              <a:buChar char="•"/>
            </a:pPr>
            <a:r>
              <a:rPr lang="en-NZ" dirty="0"/>
              <a:t>To enforce this behaviour, you simply add a line to the &lt;head&gt; section of your website.</a:t>
            </a:r>
          </a:p>
          <a:p>
            <a:endParaRPr lang="en-US" dirty="0"/>
          </a:p>
        </p:txBody>
      </p:sp>
    </p:spTree>
    <p:extLst>
      <p:ext uri="{BB962C8B-B14F-4D97-AF65-F5344CB8AC3E}">
        <p14:creationId xmlns:p14="http://schemas.microsoft.com/office/powerpoint/2010/main" val="28263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Making the iPhone Behave</a:t>
            </a:r>
            <a:endParaRPr lang="en-NZ" dirty="0"/>
          </a:p>
        </p:txBody>
      </p:sp>
      <p:sp>
        <p:nvSpPr>
          <p:cNvPr id="3" name="Content Placeholder 2"/>
          <p:cNvSpPr>
            <a:spLocks noGrp="1"/>
          </p:cNvSpPr>
          <p:nvPr>
            <p:ph idx="1"/>
          </p:nvPr>
        </p:nvSpPr>
        <p:spPr/>
        <p:txBody>
          <a:bodyPr/>
          <a:lstStyle/>
          <a:p>
            <a:pPr marL="171450" indent="-171450"/>
            <a:r>
              <a:rPr lang="en-NZ" dirty="0"/>
              <a:t>That &lt;meta&gt; tag there. It sets properties of the viewport, which is the browser’s visible area.</a:t>
            </a:r>
          </a:p>
          <a:p>
            <a:pPr marL="171450" indent="-171450"/>
            <a:r>
              <a:rPr lang="en-NZ" dirty="0"/>
              <a:t>It sets width=device-width so that the browser admits to being its real size, not the iPhone’s pretend size.</a:t>
            </a:r>
          </a:p>
          <a:p>
            <a:endParaRPr lang="en-NZ"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82" y="4114800"/>
            <a:ext cx="8899822"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3307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Two different design philosophies</a:t>
            </a:r>
            <a:endParaRPr lang="en-NZ" dirty="0"/>
          </a:p>
        </p:txBody>
      </p:sp>
      <p:sp>
        <p:nvSpPr>
          <p:cNvPr id="3" name="Content Placeholder 2"/>
          <p:cNvSpPr>
            <a:spLocks noGrp="1"/>
          </p:cNvSpPr>
          <p:nvPr>
            <p:ph idx="1"/>
          </p:nvPr>
        </p:nvSpPr>
        <p:spPr>
          <a:xfrm>
            <a:off x="76200" y="2819400"/>
            <a:ext cx="4495800" cy="2895600"/>
          </a:xfrm>
        </p:spPr>
        <p:txBody>
          <a:bodyPr/>
          <a:lstStyle/>
          <a:p>
            <a:r>
              <a:rPr lang="en-NZ" dirty="0" smtClean="0"/>
              <a:t>Full desktop is default</a:t>
            </a:r>
          </a:p>
          <a:p>
            <a:r>
              <a:rPr lang="en-NZ" dirty="0" smtClean="0"/>
              <a:t>If reduced features detected</a:t>
            </a:r>
          </a:p>
          <a:p>
            <a:pPr lvl="1"/>
            <a:r>
              <a:rPr lang="en-NZ" dirty="0" smtClean="0"/>
              <a:t>Degrade content</a:t>
            </a:r>
          </a:p>
          <a:p>
            <a:pPr lvl="1"/>
            <a:r>
              <a:rPr lang="en-NZ" dirty="0" smtClean="0"/>
              <a:t>Eliminate or simplify functionality</a:t>
            </a:r>
            <a:endParaRPr lang="en-NZ" dirty="0"/>
          </a:p>
        </p:txBody>
      </p:sp>
      <p:sp>
        <p:nvSpPr>
          <p:cNvPr id="4" name="Content Placeholder 2"/>
          <p:cNvSpPr txBox="1">
            <a:spLocks/>
          </p:cNvSpPr>
          <p:nvPr/>
        </p:nvSpPr>
        <p:spPr>
          <a:xfrm>
            <a:off x="4572000" y="2819400"/>
            <a:ext cx="4495800" cy="2743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NZ" dirty="0" smtClean="0"/>
              <a:t>Minimal browser is default</a:t>
            </a:r>
          </a:p>
          <a:p>
            <a:r>
              <a:rPr lang="en-NZ" dirty="0" smtClean="0"/>
              <a:t>If enhanced features detected</a:t>
            </a:r>
          </a:p>
          <a:p>
            <a:pPr lvl="1"/>
            <a:r>
              <a:rPr lang="en-NZ" dirty="0" smtClean="0"/>
              <a:t>Upgrade content</a:t>
            </a:r>
          </a:p>
          <a:p>
            <a:pPr lvl="1"/>
            <a:r>
              <a:rPr lang="en-NZ" dirty="0" smtClean="0"/>
              <a:t>Add functionality</a:t>
            </a:r>
            <a:endParaRPr lang="en-NZ" dirty="0"/>
          </a:p>
        </p:txBody>
      </p:sp>
      <p:sp>
        <p:nvSpPr>
          <p:cNvPr id="5" name="Content Placeholder 2"/>
          <p:cNvSpPr txBox="1">
            <a:spLocks/>
          </p:cNvSpPr>
          <p:nvPr/>
        </p:nvSpPr>
        <p:spPr>
          <a:xfrm>
            <a:off x="76200" y="1981200"/>
            <a:ext cx="4038600" cy="533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NZ" b="1" dirty="0" smtClean="0"/>
              <a:t>Graceful Degradation</a:t>
            </a:r>
            <a:endParaRPr lang="en-NZ" b="1" dirty="0"/>
          </a:p>
        </p:txBody>
      </p:sp>
      <p:sp>
        <p:nvSpPr>
          <p:cNvPr id="6" name="Content Placeholder 2"/>
          <p:cNvSpPr txBox="1">
            <a:spLocks/>
          </p:cNvSpPr>
          <p:nvPr/>
        </p:nvSpPr>
        <p:spPr>
          <a:xfrm>
            <a:off x="4495800" y="1981200"/>
            <a:ext cx="4038600" cy="533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NZ" b="1" dirty="0" smtClean="0"/>
              <a:t>Progressive Enhancement</a:t>
            </a:r>
            <a:endParaRPr lang="en-NZ" b="1" dirty="0"/>
          </a:p>
        </p:txBody>
      </p:sp>
    </p:spTree>
    <p:extLst>
      <p:ext uri="{BB962C8B-B14F-4D97-AF65-F5344CB8AC3E}">
        <p14:creationId xmlns:p14="http://schemas.microsoft.com/office/powerpoint/2010/main" val="33124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Full desktop is default</a:t>
            </a:r>
            <a:endParaRPr lang="en-US" dirty="0"/>
          </a:p>
        </p:txBody>
      </p:sp>
      <p:sp>
        <p:nvSpPr>
          <p:cNvPr id="3" name="Content Placeholder 2"/>
          <p:cNvSpPr>
            <a:spLocks noGrp="1"/>
          </p:cNvSpPr>
          <p:nvPr>
            <p:ph idx="1"/>
          </p:nvPr>
        </p:nvSpPr>
        <p:spPr/>
        <p:txBody>
          <a:bodyPr/>
          <a:lstStyle/>
          <a:p>
            <a:pPr marL="628650" lvl="1" indent="-171450"/>
            <a:r>
              <a:rPr lang="en-NZ" dirty="0"/>
              <a:t>If using media queries, you might hide elements with </a:t>
            </a:r>
            <a:r>
              <a:rPr lang="en-NZ" dirty="0" err="1"/>
              <a:t>display:none</a:t>
            </a:r>
            <a:r>
              <a:rPr lang="en-NZ" dirty="0"/>
              <a:t>, or swap in smaller images for background-image</a:t>
            </a:r>
          </a:p>
          <a:p>
            <a:pPr marL="628650" lvl="1" indent="-171450"/>
            <a:r>
              <a:rPr lang="en-NZ" dirty="0"/>
              <a:t>If using </a:t>
            </a:r>
            <a:r>
              <a:rPr lang="en-NZ" dirty="0" err="1"/>
              <a:t>js</a:t>
            </a:r>
            <a:r>
              <a:rPr lang="en-NZ" dirty="0"/>
              <a:t> feature detection, this is where you’d have “your browser doesn’t support the canvas element” or equivalent.</a:t>
            </a:r>
          </a:p>
          <a:p>
            <a:pPr marL="628650" lvl="1" indent="-171450"/>
            <a:r>
              <a:rPr lang="en-NZ" dirty="0"/>
              <a:t>This approach is called “graceful degradation”, and it has been the standard for some time. That whole “you are missing plug-ins” thing is GD. Alt tags in &lt;</a:t>
            </a:r>
            <a:r>
              <a:rPr lang="en-NZ" dirty="0" err="1"/>
              <a:t>img</a:t>
            </a:r>
            <a:r>
              <a:rPr lang="en-NZ" dirty="0"/>
              <a:t>&gt; elements are a kind of GD.</a:t>
            </a:r>
          </a:p>
          <a:p>
            <a:pPr marL="628650" lvl="1" indent="-171450"/>
            <a:r>
              <a:rPr lang="en-NZ" dirty="0"/>
              <a:t>GD primarily was about giving some kind of nod to old browsers as browser technology improved so fast.</a:t>
            </a:r>
          </a:p>
          <a:p>
            <a:endParaRPr lang="en-US" dirty="0"/>
          </a:p>
        </p:txBody>
      </p:sp>
    </p:spTree>
    <p:extLst>
      <p:ext uri="{BB962C8B-B14F-4D97-AF65-F5344CB8AC3E}">
        <p14:creationId xmlns:p14="http://schemas.microsoft.com/office/powerpoint/2010/main" val="1196492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Minimal browser is default </a:t>
            </a:r>
            <a:endParaRPr lang="en-US" dirty="0"/>
          </a:p>
        </p:txBody>
      </p:sp>
      <p:sp>
        <p:nvSpPr>
          <p:cNvPr id="3" name="Content Placeholder 2"/>
          <p:cNvSpPr>
            <a:spLocks noGrp="1"/>
          </p:cNvSpPr>
          <p:nvPr>
            <p:ph idx="1"/>
          </p:nvPr>
        </p:nvSpPr>
        <p:spPr/>
        <p:txBody>
          <a:bodyPr>
            <a:normAutofit fontScale="85000" lnSpcReduction="10000"/>
          </a:bodyPr>
          <a:lstStyle/>
          <a:p>
            <a:pPr marL="354330" indent="-171450"/>
            <a:r>
              <a:rPr lang="en-NZ" sz="2600" dirty="0"/>
              <a:t>If you detect a big browser, swap in bigger pictures</a:t>
            </a:r>
          </a:p>
          <a:p>
            <a:pPr marL="354330" indent="-171450"/>
            <a:r>
              <a:rPr lang="en-NZ" sz="2600" dirty="0"/>
              <a:t>Use your </a:t>
            </a:r>
            <a:r>
              <a:rPr lang="en-NZ" sz="2600" dirty="0" err="1"/>
              <a:t>js</a:t>
            </a:r>
            <a:r>
              <a:rPr lang="en-NZ" sz="2600" dirty="0"/>
              <a:t> to add in HTML5 graphics when you detect the &lt;canvas&gt;, but if it’s not detected, have something in place that works (perhaps some text-based solution). Nobody every sees “you are missing some content because of your hardware”.</a:t>
            </a:r>
          </a:p>
          <a:p>
            <a:pPr marL="354330" indent="-171450"/>
            <a:r>
              <a:rPr lang="en-NZ" sz="2600" dirty="0"/>
              <a:t>This approach is called “progressive enhancement”, and it is rapidly gaining favour as the better technique for the modern web environment where we want to make all devices equal players, rather than think only current/obsolete browser</a:t>
            </a:r>
            <a:r>
              <a:rPr lang="en-NZ" sz="2600" dirty="0" smtClean="0"/>
              <a:t>.</a:t>
            </a:r>
          </a:p>
          <a:p>
            <a:pPr lvl="1"/>
            <a:r>
              <a:rPr lang="en-NZ" sz="2600" dirty="0"/>
              <a:t>Better UX for more people</a:t>
            </a:r>
          </a:p>
          <a:p>
            <a:pPr lvl="1"/>
            <a:r>
              <a:rPr lang="en-NZ" sz="2600" dirty="0"/>
              <a:t>Better SEO</a:t>
            </a:r>
          </a:p>
          <a:p>
            <a:pPr lvl="1"/>
            <a:r>
              <a:rPr lang="en-NZ" sz="2600" dirty="0"/>
              <a:t>Forces a lean design (fights “feature bloat”)</a:t>
            </a:r>
          </a:p>
          <a:p>
            <a:pPr lvl="1"/>
            <a:r>
              <a:rPr lang="en-NZ" sz="2600" dirty="0"/>
              <a:t>Reduces bandwidth waste</a:t>
            </a:r>
          </a:p>
          <a:p>
            <a:pPr marL="628650" lvl="1" indent="-171450"/>
            <a:endParaRPr lang="en-NZ" dirty="0"/>
          </a:p>
          <a:p>
            <a:endParaRPr lang="en-US" dirty="0"/>
          </a:p>
        </p:txBody>
      </p:sp>
    </p:spTree>
    <p:extLst>
      <p:ext uri="{BB962C8B-B14F-4D97-AF65-F5344CB8AC3E}">
        <p14:creationId xmlns:p14="http://schemas.microsoft.com/office/powerpoint/2010/main" val="2904883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533400"/>
            <a:ext cx="8229600" cy="9906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NZ" dirty="0" smtClean="0"/>
              <a:t>Useful Tools to Test RWD</a:t>
            </a:r>
            <a:endParaRPr lang="en-NZ" dirty="0"/>
          </a:p>
        </p:txBody>
      </p:sp>
      <p:sp>
        <p:nvSpPr>
          <p:cNvPr id="2" name="Rectangle 1"/>
          <p:cNvSpPr/>
          <p:nvPr/>
        </p:nvSpPr>
        <p:spPr>
          <a:xfrm>
            <a:off x="838200" y="6223946"/>
            <a:ext cx="3300904" cy="369332"/>
          </a:xfrm>
          <a:prstGeom prst="rect">
            <a:avLst/>
          </a:prstGeom>
        </p:spPr>
        <p:txBody>
          <a:bodyPr wrap="none">
            <a:spAutoFit/>
          </a:bodyPr>
          <a:lstStyle/>
          <a:p>
            <a:r>
              <a:rPr lang="en-US" dirty="0">
                <a:hlinkClick r:id="rId3"/>
              </a:rPr>
              <a:t>http://quirktools.com/screenfly/</a:t>
            </a:r>
            <a:endParaRPr lang="en-US" dirty="0"/>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980" t="8289" r="26235" b="18118"/>
          <a:stretch/>
        </p:blipFill>
        <p:spPr bwMode="auto">
          <a:xfrm>
            <a:off x="190500" y="1981200"/>
            <a:ext cx="4358054" cy="320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6175"/>
          <a:stretch/>
        </p:blipFill>
        <p:spPr bwMode="auto">
          <a:xfrm>
            <a:off x="4780919" y="2285998"/>
            <a:ext cx="4363081" cy="2746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15000" y="5334000"/>
            <a:ext cx="2667000" cy="646331"/>
          </a:xfrm>
          <a:prstGeom prst="rect">
            <a:avLst/>
          </a:prstGeom>
          <a:noFill/>
        </p:spPr>
        <p:txBody>
          <a:bodyPr wrap="square" rtlCol="0">
            <a:spAutoFit/>
          </a:bodyPr>
          <a:lstStyle/>
          <a:p>
            <a:r>
              <a:rPr lang="en-NZ" dirty="0" err="1" smtClean="0"/>
              <a:t>Dev</a:t>
            </a:r>
            <a:r>
              <a:rPr lang="en-NZ" dirty="0" smtClean="0"/>
              <a:t> tools in Chrome</a:t>
            </a:r>
          </a:p>
          <a:p>
            <a:r>
              <a:rPr lang="en-NZ" dirty="0" err="1" smtClean="0"/>
              <a:t>Ctrl+Shift+j</a:t>
            </a:r>
            <a:endParaRPr lang="en-US" dirty="0"/>
          </a:p>
        </p:txBody>
      </p:sp>
    </p:spTree>
    <p:extLst>
      <p:ext uri="{BB962C8B-B14F-4D97-AF65-F5344CB8AC3E}">
        <p14:creationId xmlns:p14="http://schemas.microsoft.com/office/powerpoint/2010/main" val="41761437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Great Examples of RWD</a:t>
            </a:r>
            <a:endParaRPr lang="en-US" dirty="0"/>
          </a:p>
        </p:txBody>
      </p:sp>
      <p:sp>
        <p:nvSpPr>
          <p:cNvPr id="3" name="Content Placeholder 2"/>
          <p:cNvSpPr>
            <a:spLocks noGrp="1"/>
          </p:cNvSpPr>
          <p:nvPr>
            <p:ph idx="1"/>
          </p:nvPr>
        </p:nvSpPr>
        <p:spPr/>
        <p:txBody>
          <a:bodyPr/>
          <a:lstStyle/>
          <a:p>
            <a:r>
              <a:rPr lang="en-US" dirty="0">
                <a:hlinkClick r:id="rId2"/>
              </a:rPr>
              <a:t>http://www.anderssonwise.com</a:t>
            </a:r>
            <a:r>
              <a:rPr lang="en-US" dirty="0" smtClean="0">
                <a:hlinkClick r:id="rId2"/>
              </a:rPr>
              <a:t>/</a:t>
            </a:r>
            <a:endParaRPr lang="en-US" dirty="0" smtClean="0"/>
          </a:p>
          <a:p>
            <a:r>
              <a:rPr lang="en-US" dirty="0">
                <a:hlinkClick r:id="rId3"/>
              </a:rPr>
              <a:t>http://stephencaver.com</a:t>
            </a:r>
            <a:r>
              <a:rPr lang="en-US" dirty="0" smtClean="0">
                <a:hlinkClick r:id="rId3"/>
              </a:rPr>
              <a:t>/</a:t>
            </a:r>
            <a:endParaRPr lang="en-US" dirty="0" smtClean="0"/>
          </a:p>
          <a:p>
            <a:r>
              <a:rPr lang="en-US" dirty="0">
                <a:hlinkClick r:id="rId4"/>
              </a:rPr>
              <a:t>http://seesparkbox.com</a:t>
            </a:r>
            <a:r>
              <a:rPr lang="en-US" dirty="0" smtClean="0">
                <a:hlinkClick r:id="rId4"/>
              </a:rPr>
              <a:t>/</a:t>
            </a:r>
            <a:endParaRPr lang="en-US" dirty="0" smtClean="0"/>
          </a:p>
          <a:p>
            <a:r>
              <a:rPr lang="en-US" dirty="0">
                <a:hlinkClick r:id="rId5"/>
              </a:rPr>
              <a:t>http://foodsense.is</a:t>
            </a:r>
            <a:r>
              <a:rPr lang="en-US" dirty="0" smtClean="0">
                <a:hlinkClick r:id="rId5"/>
              </a:rPr>
              <a:t>/</a:t>
            </a:r>
            <a:endParaRPr lang="en-US" dirty="0" smtClean="0"/>
          </a:p>
          <a:p>
            <a:r>
              <a:rPr lang="en-US" dirty="0">
                <a:hlinkClick r:id="rId6"/>
              </a:rPr>
              <a:t>http://www.bostonglobe.com</a:t>
            </a:r>
            <a:r>
              <a:rPr lang="en-US" dirty="0" smtClean="0">
                <a:hlinkClick r:id="rId6"/>
              </a:rPr>
              <a:t>/</a:t>
            </a:r>
            <a:endParaRPr lang="en-US" dirty="0" smtClean="0"/>
          </a:p>
          <a:p>
            <a:r>
              <a:rPr lang="en-US" dirty="0" smtClean="0">
                <a:hlinkClick r:id="rId7"/>
              </a:rPr>
              <a:t>http</a:t>
            </a:r>
            <a:r>
              <a:rPr lang="en-US" dirty="0">
                <a:hlinkClick r:id="rId7"/>
              </a:rPr>
              <a:t>://forefathersgroup.com</a:t>
            </a:r>
            <a:r>
              <a:rPr lang="en-US" dirty="0" smtClean="0">
                <a:hlinkClick r:id="rId7"/>
              </a:rPr>
              <a:t>/</a:t>
            </a:r>
            <a:endParaRPr lang="en-US" dirty="0" smtClean="0"/>
          </a:p>
          <a:p>
            <a:r>
              <a:rPr lang="en-US" dirty="0">
                <a:hlinkClick r:id="rId8"/>
              </a:rPr>
              <a:t>http://spigotdesign.com</a:t>
            </a:r>
            <a:r>
              <a:rPr lang="en-US" dirty="0" smtClean="0">
                <a:hlinkClick r:id="rId8"/>
              </a:rPr>
              <a:t>/</a:t>
            </a:r>
            <a:endParaRPr lang="en-US" dirty="0" smtClean="0"/>
          </a:p>
          <a:p>
            <a:r>
              <a:rPr lang="en-US" dirty="0">
                <a:hlinkClick r:id="rId9"/>
              </a:rPr>
              <a:t>http://ribot.co.uk</a:t>
            </a:r>
            <a:r>
              <a:rPr lang="en-US" dirty="0" smtClean="0">
                <a:hlinkClick r:id="rId9"/>
              </a:rPr>
              <a:t>/</a:t>
            </a:r>
            <a:endParaRPr lang="en-US" dirty="0" smtClean="0"/>
          </a:p>
          <a:p>
            <a:r>
              <a:rPr lang="en-US" dirty="0">
                <a:hlinkClick r:id="rId10"/>
              </a:rPr>
              <a:t>http://www.authenticjobs.com</a:t>
            </a:r>
            <a:r>
              <a:rPr lang="en-US" dirty="0" smtClean="0">
                <a:hlinkClick r:id="rId10"/>
              </a:rPr>
              <a:t>/</a:t>
            </a:r>
            <a:endParaRPr lang="en-US" dirty="0" smtClean="0"/>
          </a:p>
          <a:p>
            <a:r>
              <a:rPr lang="en-US" dirty="0">
                <a:hlinkClick r:id="rId11"/>
              </a:rPr>
              <a:t>http://</a:t>
            </a:r>
            <a:r>
              <a:rPr lang="en-US" dirty="0" smtClean="0">
                <a:hlinkClick r:id="rId11"/>
              </a:rPr>
              <a:t>www.cacaotour.com/index.php/en/home</a:t>
            </a:r>
            <a:endParaRPr lang="en-US" dirty="0" smtClean="0"/>
          </a:p>
          <a:p>
            <a:r>
              <a:rPr lang="en-US" dirty="0">
                <a:hlinkClick r:id="rId12"/>
              </a:rPr>
              <a:t>http://www.stpaulsschool.org.uk</a:t>
            </a:r>
            <a:r>
              <a:rPr lang="en-US" dirty="0" smtClean="0">
                <a:hlinkClick r:id="rId12"/>
              </a:rPr>
              <a:t>/</a:t>
            </a:r>
            <a:endParaRPr lang="en-US" dirty="0" smtClean="0"/>
          </a:p>
          <a:p>
            <a:endParaRPr lang="en-US" dirty="0"/>
          </a:p>
          <a:p>
            <a:endParaRPr lang="en-US" dirty="0"/>
          </a:p>
        </p:txBody>
      </p:sp>
    </p:spTree>
    <p:extLst>
      <p:ext uri="{BB962C8B-B14F-4D97-AF65-F5344CB8AC3E}">
        <p14:creationId xmlns:p14="http://schemas.microsoft.com/office/powerpoint/2010/main" val="259982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There is Only One Web</a:t>
            </a:r>
            <a:endParaRPr lang="en-NZ" dirty="0"/>
          </a:p>
        </p:txBody>
      </p:sp>
      <p:sp>
        <p:nvSpPr>
          <p:cNvPr id="3" name="Content Placeholder 2"/>
          <p:cNvSpPr>
            <a:spLocks noGrp="1"/>
          </p:cNvSpPr>
          <p:nvPr>
            <p:ph idx="1"/>
          </p:nvPr>
        </p:nvSpPr>
        <p:spPr/>
        <p:txBody>
          <a:bodyPr>
            <a:normAutofit fontScale="62500" lnSpcReduction="20000"/>
          </a:bodyPr>
          <a:lstStyle/>
          <a:p>
            <a:pPr>
              <a:lnSpc>
                <a:spcPct val="124000"/>
              </a:lnSpc>
            </a:pPr>
            <a:r>
              <a:rPr lang="en-NZ" sz="3400" dirty="0" smtClean="0"/>
              <a:t>[After discussing a case study where serving a reduced site upset a bunch </a:t>
            </a:r>
            <a:r>
              <a:rPr lang="en-NZ" sz="3400" dirty="0"/>
              <a:t>of people]…The vital point is that </a:t>
            </a:r>
            <a:r>
              <a:rPr lang="en-NZ" sz="3400" b="1" dirty="0"/>
              <a:t>you never know better than your users what content they want</a:t>
            </a:r>
            <a:r>
              <a:rPr lang="en-NZ" sz="3400" dirty="0"/>
              <a:t>. When Nielsen writes that mobile websites should “cut </a:t>
            </a:r>
            <a:r>
              <a:rPr lang="en-NZ" sz="3400" dirty="0" smtClean="0"/>
              <a:t>features…cut </a:t>
            </a:r>
            <a:r>
              <a:rPr lang="en-NZ" sz="3400" dirty="0"/>
              <a:t>content, </a:t>
            </a:r>
            <a:r>
              <a:rPr lang="en-NZ" sz="3400" dirty="0" smtClean="0"/>
              <a:t>he </a:t>
            </a:r>
            <a:r>
              <a:rPr lang="en-NZ" sz="3400" dirty="0"/>
              <a:t>forgets this fact</a:t>
            </a:r>
            <a:r>
              <a:rPr lang="en-NZ" sz="3400" dirty="0" smtClean="0"/>
              <a:t>.</a:t>
            </a:r>
          </a:p>
          <a:p>
            <a:pPr marL="0" indent="0" algn="r">
              <a:lnSpc>
                <a:spcPct val="124000"/>
              </a:lnSpc>
              <a:buNone/>
            </a:pPr>
            <a:r>
              <a:rPr lang="en-NZ" sz="3400" dirty="0" smtClean="0"/>
              <a:t>Bruce Lawson, April 2012</a:t>
            </a:r>
          </a:p>
          <a:p>
            <a:pPr marL="0" indent="0" algn="r">
              <a:lnSpc>
                <a:spcPct val="124000"/>
              </a:lnSpc>
              <a:buNone/>
            </a:pPr>
            <a:endParaRPr lang="en-NZ" sz="3400" dirty="0"/>
          </a:p>
          <a:p>
            <a:pPr>
              <a:lnSpc>
                <a:spcPct val="124000"/>
              </a:lnSpc>
            </a:pPr>
            <a:r>
              <a:rPr lang="en-NZ" sz="3400" dirty="0"/>
              <a:t>I believe that </a:t>
            </a:r>
            <a:r>
              <a:rPr lang="en-NZ" sz="3400" dirty="0" smtClean="0"/>
              <a:t>building special </a:t>
            </a:r>
            <a:r>
              <a:rPr lang="en-NZ" sz="3400" dirty="0"/>
              <a:t>mobile websites is like sticking plaster over the problem; we generally shouldn’t have separate mobile websites, anymore than we should have separate screen reader websites. The reason many “full websites” are unusable on mobile phones is because many full websites are unusable on any device. </a:t>
            </a:r>
            <a:endParaRPr lang="en-NZ" sz="3400" dirty="0" smtClean="0"/>
          </a:p>
          <a:p>
            <a:pPr marL="0" indent="0" algn="r">
              <a:buNone/>
            </a:pPr>
            <a:r>
              <a:rPr lang="en-NZ" i="1" dirty="0" smtClean="0"/>
              <a:t>Ibid.</a:t>
            </a:r>
            <a:endParaRPr lang="en-NZ" i="1" dirty="0"/>
          </a:p>
        </p:txBody>
      </p:sp>
    </p:spTree>
    <p:extLst>
      <p:ext uri="{BB962C8B-B14F-4D97-AF65-F5344CB8AC3E}">
        <p14:creationId xmlns:p14="http://schemas.microsoft.com/office/powerpoint/2010/main" val="32321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There is Only One Web</a:t>
            </a:r>
            <a:endParaRPr lang="en-NZ" dirty="0"/>
          </a:p>
        </p:txBody>
      </p:sp>
      <p:sp>
        <p:nvSpPr>
          <p:cNvPr id="3" name="Content Placeholder 2"/>
          <p:cNvSpPr>
            <a:spLocks noGrp="1"/>
          </p:cNvSpPr>
          <p:nvPr>
            <p:ph idx="1"/>
          </p:nvPr>
        </p:nvSpPr>
        <p:spPr>
          <a:xfrm>
            <a:off x="457200" y="1600200"/>
            <a:ext cx="8229600" cy="5105400"/>
          </a:xfrm>
        </p:spPr>
        <p:txBody>
          <a:bodyPr>
            <a:normAutofit fontScale="92500" lnSpcReduction="10000"/>
          </a:bodyPr>
          <a:lstStyle/>
          <a:p>
            <a:r>
              <a:rPr lang="en-NZ" sz="2600" dirty="0" smtClean="0"/>
              <a:t>“Whether </a:t>
            </a:r>
            <a:r>
              <a:rPr lang="en-NZ" sz="2600" dirty="0"/>
              <a:t>you’re talking about content or code, what you want to guard against is creating multiple versions of your website. It’s called forking, and it’s a forking nightmare from a maintenance perspective</a:t>
            </a:r>
            <a:r>
              <a:rPr lang="en-NZ" sz="2600" dirty="0" smtClean="0"/>
              <a:t>.”</a:t>
            </a:r>
          </a:p>
          <a:p>
            <a:pPr algn="r"/>
            <a:r>
              <a:rPr lang="en-NZ" sz="2600" dirty="0" smtClean="0"/>
              <a:t>Karen </a:t>
            </a:r>
            <a:r>
              <a:rPr lang="en-NZ" sz="2600" dirty="0" err="1" smtClean="0"/>
              <a:t>McGrane</a:t>
            </a:r>
            <a:r>
              <a:rPr lang="en-NZ" sz="2600" dirty="0" smtClean="0"/>
              <a:t>, May 2012</a:t>
            </a:r>
          </a:p>
          <a:p>
            <a:pPr algn="r"/>
            <a:endParaRPr lang="en-NZ" sz="2600" dirty="0" smtClean="0"/>
          </a:p>
          <a:p>
            <a:r>
              <a:rPr lang="en-NZ" sz="2600" dirty="0" smtClean="0"/>
              <a:t>“Quit </a:t>
            </a:r>
            <a:r>
              <a:rPr lang="en-NZ" sz="2600" dirty="0"/>
              <a:t>thinking you can just guess what subset of content a “mobile user” wants. You’re going to guess </a:t>
            </a:r>
            <a:r>
              <a:rPr lang="en-NZ" sz="2600" dirty="0" smtClean="0"/>
              <a:t>wrong.”</a:t>
            </a:r>
          </a:p>
          <a:p>
            <a:pPr algn="r"/>
            <a:r>
              <a:rPr lang="en-NZ" sz="2600" i="1" dirty="0" smtClean="0"/>
              <a:t>Ibid.</a:t>
            </a:r>
          </a:p>
          <a:p>
            <a:pPr algn="r"/>
            <a:endParaRPr lang="en-NZ" sz="2600" i="1" dirty="0" smtClean="0"/>
          </a:p>
          <a:p>
            <a:r>
              <a:rPr lang="en-NZ" sz="2600" dirty="0" smtClean="0"/>
              <a:t>“Cutting content…treats </a:t>
            </a:r>
            <a:r>
              <a:rPr lang="en-NZ" sz="2600" dirty="0"/>
              <a:t>mobile-only users as second class web </a:t>
            </a:r>
            <a:r>
              <a:rPr lang="en-NZ" sz="2600" dirty="0" smtClean="0"/>
              <a:t>citizens.”</a:t>
            </a:r>
          </a:p>
          <a:p>
            <a:pPr algn="r"/>
            <a:r>
              <a:rPr lang="en-NZ" sz="2600" i="1" dirty="0" smtClean="0"/>
              <a:t>Ibid</a:t>
            </a:r>
            <a:r>
              <a:rPr lang="en-NZ" i="1" dirty="0" smtClean="0"/>
              <a:t>.</a:t>
            </a:r>
            <a:endParaRPr lang="en-NZ" i="1" dirty="0"/>
          </a:p>
        </p:txBody>
      </p:sp>
    </p:spTree>
    <p:extLst>
      <p:ext uri="{BB962C8B-B14F-4D97-AF65-F5344CB8AC3E}">
        <p14:creationId xmlns:p14="http://schemas.microsoft.com/office/powerpoint/2010/main" val="359020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There is Only One Web</a:t>
            </a:r>
            <a:endParaRPr lang="en-US" dirty="0"/>
          </a:p>
        </p:txBody>
      </p:sp>
      <p:sp>
        <p:nvSpPr>
          <p:cNvPr id="3" name="Content Placeholder 2"/>
          <p:cNvSpPr>
            <a:spLocks noGrp="1"/>
          </p:cNvSpPr>
          <p:nvPr>
            <p:ph idx="1"/>
          </p:nvPr>
        </p:nvSpPr>
        <p:spPr/>
        <p:txBody>
          <a:bodyPr>
            <a:normAutofit lnSpcReduction="10000"/>
          </a:bodyPr>
          <a:lstStyle/>
          <a:p>
            <a:pPr marL="171450" indent="-171450"/>
            <a:r>
              <a:rPr lang="en-NZ" dirty="0"/>
              <a:t>These opinions maintain that “reducing content” penalises the mobile user and having multiple versions of your site makes it costly to build and difficult to </a:t>
            </a:r>
            <a:r>
              <a:rPr lang="en-NZ" dirty="0" smtClean="0"/>
              <a:t>maintain</a:t>
            </a:r>
            <a:endParaRPr lang="en-NZ" dirty="0"/>
          </a:p>
          <a:p>
            <a:pPr marL="171450" indent="-171450"/>
            <a:r>
              <a:rPr lang="en-NZ" dirty="0"/>
              <a:t>This camp also points out that the whole “everybody’s got a desktop” and “everybody’s got an iPhone” are extremely westernised viewpoints. </a:t>
            </a:r>
            <a:endParaRPr lang="en-NZ" dirty="0" smtClean="0"/>
          </a:p>
          <a:p>
            <a:pPr marL="445770" lvl="1" indent="-171450"/>
            <a:r>
              <a:rPr lang="en-NZ" dirty="0" smtClean="0"/>
              <a:t>In </a:t>
            </a:r>
            <a:r>
              <a:rPr lang="en-NZ" dirty="0"/>
              <a:t>many developing parts of the world, the majority of people who have access to the internet </a:t>
            </a:r>
            <a:r>
              <a:rPr lang="en-NZ" b="1" i="1" dirty="0"/>
              <a:t>only</a:t>
            </a:r>
            <a:r>
              <a:rPr lang="en-NZ" dirty="0"/>
              <a:t> have access over mobile. </a:t>
            </a:r>
            <a:endParaRPr lang="en-NZ" dirty="0" smtClean="0"/>
          </a:p>
          <a:p>
            <a:pPr marL="445770" lvl="1" indent="-171450"/>
            <a:r>
              <a:rPr lang="en-NZ" dirty="0" smtClean="0"/>
              <a:t>And </a:t>
            </a:r>
            <a:r>
              <a:rPr lang="en-NZ" dirty="0"/>
              <a:t>they’re not using iPhones and Safari, they’re using feature phones and Opera Mini. </a:t>
            </a:r>
            <a:endParaRPr lang="en-NZ" dirty="0" smtClean="0"/>
          </a:p>
          <a:p>
            <a:pPr marL="171450" indent="-171450"/>
            <a:r>
              <a:rPr lang="en-NZ" dirty="0" smtClean="0"/>
              <a:t>They </a:t>
            </a:r>
            <a:r>
              <a:rPr lang="en-NZ" dirty="0"/>
              <a:t>say that, using some new development methodologies – particularly some new features of CSS3, you can write one html/</a:t>
            </a:r>
            <a:r>
              <a:rPr lang="en-NZ" dirty="0" err="1"/>
              <a:t>css</a:t>
            </a:r>
            <a:r>
              <a:rPr lang="en-NZ" dirty="0"/>
              <a:t>/</a:t>
            </a:r>
            <a:r>
              <a:rPr lang="en-NZ" dirty="0" err="1"/>
              <a:t>js</a:t>
            </a:r>
            <a:r>
              <a:rPr lang="en-NZ" dirty="0"/>
              <a:t> code base that can serve all users now and into the </a:t>
            </a:r>
            <a:r>
              <a:rPr lang="en-NZ" dirty="0" smtClean="0"/>
              <a:t>future</a:t>
            </a:r>
            <a:endParaRPr lang="en-NZ" dirty="0"/>
          </a:p>
          <a:p>
            <a:pPr marL="171450" indent="-171450"/>
            <a:endParaRPr lang="en-NZ" dirty="0"/>
          </a:p>
          <a:p>
            <a:endParaRPr lang="en-US" dirty="0"/>
          </a:p>
        </p:txBody>
      </p:sp>
    </p:spTree>
    <p:extLst>
      <p:ext uri="{BB962C8B-B14F-4D97-AF65-F5344CB8AC3E}">
        <p14:creationId xmlns:p14="http://schemas.microsoft.com/office/powerpoint/2010/main" val="255236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Summary</a:t>
            </a:r>
            <a:endParaRPr lang="en-NZ"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4418966"/>
              </p:ext>
            </p:extLst>
          </p:nvPr>
        </p:nvGraphicFramePr>
        <p:xfrm>
          <a:off x="228600" y="1600200"/>
          <a:ext cx="8762999" cy="4724400"/>
        </p:xfrm>
        <a:graphic>
          <a:graphicData uri="http://schemas.openxmlformats.org/drawingml/2006/table">
            <a:tbl>
              <a:tblPr firstRow="1" bandRow="1">
                <a:tableStyleId>{5C22544A-7EE6-4342-B048-85BDC9FD1C3A}</a:tableStyleId>
              </a:tblPr>
              <a:tblGrid>
                <a:gridCol w="4498861"/>
                <a:gridCol w="4264138"/>
              </a:tblGrid>
              <a:tr h="659429">
                <a:tc>
                  <a:txBody>
                    <a:bodyPr/>
                    <a:lstStyle/>
                    <a:p>
                      <a:pPr algn="ctr"/>
                      <a:r>
                        <a:rPr lang="en-NZ" sz="2400" dirty="0" smtClean="0"/>
                        <a:t>Separate Sites</a:t>
                      </a:r>
                      <a:endParaRPr lang="en-NZ" sz="2400" dirty="0"/>
                    </a:p>
                  </a:txBody>
                  <a:tcPr/>
                </a:tc>
                <a:tc>
                  <a:txBody>
                    <a:bodyPr/>
                    <a:lstStyle/>
                    <a:p>
                      <a:pPr algn="ctr"/>
                      <a:r>
                        <a:rPr lang="en-NZ" sz="2400" dirty="0" smtClean="0"/>
                        <a:t>One site</a:t>
                      </a:r>
                      <a:endParaRPr lang="en-NZ" sz="2400" dirty="0"/>
                    </a:p>
                  </a:txBody>
                  <a:tcPr/>
                </a:tc>
              </a:tr>
              <a:tr h="4064971">
                <a:tc>
                  <a:txBody>
                    <a:bodyPr/>
                    <a:lstStyle/>
                    <a:p>
                      <a:pPr marL="285750" indent="-285750">
                        <a:spcBef>
                          <a:spcPts val="600"/>
                        </a:spcBef>
                        <a:spcAft>
                          <a:spcPts val="600"/>
                        </a:spcAft>
                        <a:buFont typeface="Arial" pitchFamily="34" charset="0"/>
                        <a:buChar char="•"/>
                      </a:pPr>
                      <a:r>
                        <a:rPr lang="en-NZ" sz="2400" dirty="0" smtClean="0"/>
                        <a:t>Fine tuned for performance</a:t>
                      </a:r>
                    </a:p>
                    <a:p>
                      <a:pPr marL="285750" indent="-285750">
                        <a:spcBef>
                          <a:spcPts val="600"/>
                        </a:spcBef>
                        <a:spcAft>
                          <a:spcPts val="600"/>
                        </a:spcAft>
                        <a:buFont typeface="Arial" pitchFamily="34" charset="0"/>
                        <a:buChar char="•"/>
                      </a:pPr>
                      <a:r>
                        <a:rPr lang="en-NZ" sz="2400" dirty="0" smtClean="0"/>
                        <a:t>Fine tuned for use cases</a:t>
                      </a:r>
                    </a:p>
                    <a:p>
                      <a:pPr marL="285750" marR="0" indent="-285750" algn="l" defTabSz="914400" rtl="0" eaLnBrk="1" fontAlgn="auto" latinLnBrk="0" hangingPunct="1">
                        <a:lnSpc>
                          <a:spcPct val="100000"/>
                        </a:lnSpc>
                        <a:spcBef>
                          <a:spcPts val="600"/>
                        </a:spcBef>
                        <a:spcAft>
                          <a:spcPts val="600"/>
                        </a:spcAft>
                        <a:buClrTx/>
                        <a:buSzTx/>
                        <a:buFont typeface="Arial" pitchFamily="34" charset="0"/>
                        <a:buChar char="•"/>
                        <a:tabLst/>
                        <a:defRPr/>
                      </a:pPr>
                      <a:r>
                        <a:rPr lang="en-NZ" sz="2400" dirty="0" smtClean="0"/>
                        <a:t>Optimized for mobile extended capabilities like geolocation</a:t>
                      </a:r>
                    </a:p>
                  </a:txBody>
                  <a:tcPr/>
                </a:tc>
                <a:tc>
                  <a:txBody>
                    <a:bodyPr/>
                    <a:lstStyle/>
                    <a:p>
                      <a:pPr marL="285750" indent="-285750">
                        <a:spcBef>
                          <a:spcPts val="600"/>
                        </a:spcBef>
                        <a:spcAft>
                          <a:spcPts val="600"/>
                        </a:spcAft>
                        <a:buFont typeface="Arial" pitchFamily="34" charset="0"/>
                        <a:buChar char="•"/>
                      </a:pPr>
                      <a:r>
                        <a:rPr lang="en-NZ" sz="2400" dirty="0" smtClean="0"/>
                        <a:t>Equal</a:t>
                      </a:r>
                      <a:r>
                        <a:rPr lang="en-NZ" sz="2400" baseline="0" dirty="0" smtClean="0"/>
                        <a:t> content access for all</a:t>
                      </a:r>
                    </a:p>
                    <a:p>
                      <a:pPr marL="285750" indent="-285750">
                        <a:spcBef>
                          <a:spcPts val="600"/>
                        </a:spcBef>
                        <a:spcAft>
                          <a:spcPts val="600"/>
                        </a:spcAft>
                        <a:buFont typeface="Arial" pitchFamily="34" charset="0"/>
                        <a:buChar char="•"/>
                      </a:pPr>
                      <a:r>
                        <a:rPr lang="en-NZ" sz="2400" baseline="0" dirty="0" smtClean="0"/>
                        <a:t>Reduced maintenance burden</a:t>
                      </a:r>
                    </a:p>
                    <a:p>
                      <a:pPr marL="285750" indent="-285750">
                        <a:spcBef>
                          <a:spcPts val="600"/>
                        </a:spcBef>
                        <a:spcAft>
                          <a:spcPts val="600"/>
                        </a:spcAft>
                        <a:buFont typeface="Arial" pitchFamily="34" charset="0"/>
                        <a:buChar char="•"/>
                      </a:pPr>
                      <a:r>
                        <a:rPr lang="en-NZ" sz="2400" baseline="0" dirty="0" smtClean="0"/>
                        <a:t>When done well, forces lean content design</a:t>
                      </a:r>
                      <a:endParaRPr lang="en-NZ" sz="2400" dirty="0"/>
                    </a:p>
                  </a:txBody>
                  <a:tcPr/>
                </a:tc>
              </a:tr>
            </a:tbl>
          </a:graphicData>
        </a:graphic>
      </p:graphicFrame>
    </p:spTree>
    <p:extLst>
      <p:ext uri="{BB962C8B-B14F-4D97-AF65-F5344CB8AC3E}">
        <p14:creationId xmlns:p14="http://schemas.microsoft.com/office/powerpoint/2010/main" val="91075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2915</TotalTime>
  <Words>3462</Words>
  <Application>Microsoft Office PowerPoint</Application>
  <PresentationFormat>On-screen Show (4:3)</PresentationFormat>
  <Paragraphs>335</Paragraphs>
  <Slides>59</Slides>
  <Notes>45</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Clarity</vt:lpstr>
      <vt:lpstr>Developing for the Mobile Web</vt:lpstr>
      <vt:lpstr>Issues and Options</vt:lpstr>
      <vt:lpstr>The Mobile Web is Different</vt:lpstr>
      <vt:lpstr>The Mobile Web is Different</vt:lpstr>
      <vt:lpstr>The Mobile Web is Different</vt:lpstr>
      <vt:lpstr>There is Only One Web</vt:lpstr>
      <vt:lpstr>There is Only One Web</vt:lpstr>
      <vt:lpstr>There is Only One Web</vt:lpstr>
      <vt:lpstr>Summary</vt:lpstr>
      <vt:lpstr>Separate Mobile Sites</vt:lpstr>
      <vt:lpstr>Separate Mobile Sites</vt:lpstr>
      <vt:lpstr>Separate Mobile Sites</vt:lpstr>
      <vt:lpstr>Implementation: Separate Mobile Sites</vt:lpstr>
      <vt:lpstr>Server Side Device Detection</vt:lpstr>
      <vt:lpstr>Server Side Device Detection</vt:lpstr>
      <vt:lpstr>UA Sniffing</vt:lpstr>
      <vt:lpstr>Responsive Web Design</vt:lpstr>
      <vt:lpstr>Responsive Web Design</vt:lpstr>
      <vt:lpstr>Responsive Web Design</vt:lpstr>
      <vt:lpstr>Responsive Web Design</vt:lpstr>
      <vt:lpstr>Note about responsive web design</vt:lpstr>
      <vt:lpstr>Evolution of OP Website</vt:lpstr>
      <vt:lpstr>Evolution of OP Website</vt:lpstr>
      <vt:lpstr>Evolution of OP Website</vt:lpstr>
      <vt:lpstr>Implementation: RWD</vt:lpstr>
      <vt:lpstr>Implementation: RWD</vt:lpstr>
      <vt:lpstr>Media Queries</vt:lpstr>
      <vt:lpstr>Media Queries</vt:lpstr>
      <vt:lpstr>Media Queries</vt:lpstr>
      <vt:lpstr>Media Queries</vt:lpstr>
      <vt:lpstr>Media Queries</vt:lpstr>
      <vt:lpstr>Media Queries</vt:lpstr>
      <vt:lpstr>Media Queries</vt:lpstr>
      <vt:lpstr>Media Queries</vt:lpstr>
      <vt:lpstr>Vanilla webpage</vt:lpstr>
      <vt:lpstr>When resized:</vt:lpstr>
      <vt:lpstr>Media Queries</vt:lpstr>
      <vt:lpstr>Media Queries</vt:lpstr>
      <vt:lpstr>Media queries for Device orientation</vt:lpstr>
      <vt:lpstr>Media Queries</vt:lpstr>
      <vt:lpstr>Media Queries</vt:lpstr>
      <vt:lpstr>Demo</vt:lpstr>
      <vt:lpstr>Fluid Grids</vt:lpstr>
      <vt:lpstr>Fluid Grids</vt:lpstr>
      <vt:lpstr>Demo</vt:lpstr>
      <vt:lpstr>Fluid Media</vt:lpstr>
      <vt:lpstr>Fluid Media</vt:lpstr>
      <vt:lpstr>Fluid Media</vt:lpstr>
      <vt:lpstr>Fluid Media</vt:lpstr>
      <vt:lpstr>Demo</vt:lpstr>
      <vt:lpstr>Breakpoints</vt:lpstr>
      <vt:lpstr>Breakpoints</vt:lpstr>
      <vt:lpstr>Making the iPhone Behave</vt:lpstr>
      <vt:lpstr>Making the iPhone Behave</vt:lpstr>
      <vt:lpstr>Two different design philosophies</vt:lpstr>
      <vt:lpstr>Full desktop is default</vt:lpstr>
      <vt:lpstr>Minimal browser is default </vt:lpstr>
      <vt:lpstr>PowerPoint Presentation</vt:lpstr>
      <vt:lpstr>Great Examples of RWD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for the Mobile Web</dc:title>
  <dc:creator>Patricia</dc:creator>
  <cp:lastModifiedBy>Default-User</cp:lastModifiedBy>
  <cp:revision>367</cp:revision>
  <cp:lastPrinted>2015-05-25T02:58:26Z</cp:lastPrinted>
  <dcterms:created xsi:type="dcterms:W3CDTF">2006-08-16T00:00:00Z</dcterms:created>
  <dcterms:modified xsi:type="dcterms:W3CDTF">2016-03-07T02:01:11Z</dcterms:modified>
</cp:coreProperties>
</file>